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sldIdLst>
    <p:sldId id="256" r:id="rId2"/>
    <p:sldId id="257" r:id="rId3"/>
    <p:sldId id="287" r:id="rId4"/>
    <p:sldId id="343" r:id="rId5"/>
    <p:sldId id="339" r:id="rId6"/>
    <p:sldId id="289" r:id="rId7"/>
    <p:sldId id="291" r:id="rId8"/>
    <p:sldId id="338" r:id="rId9"/>
    <p:sldId id="290" r:id="rId10"/>
    <p:sldId id="293" r:id="rId11"/>
    <p:sldId id="304" r:id="rId12"/>
    <p:sldId id="305" r:id="rId13"/>
    <p:sldId id="306" r:id="rId14"/>
    <p:sldId id="307" r:id="rId15"/>
    <p:sldId id="308" r:id="rId16"/>
    <p:sldId id="309" r:id="rId17"/>
    <p:sldId id="294" r:id="rId18"/>
    <p:sldId id="295" r:id="rId19"/>
    <p:sldId id="342" r:id="rId20"/>
    <p:sldId id="296" r:id="rId21"/>
    <p:sldId id="346" r:id="rId22"/>
    <p:sldId id="323" r:id="rId23"/>
    <p:sldId id="324" r:id="rId24"/>
    <p:sldId id="347" r:id="rId25"/>
    <p:sldId id="348" r:id="rId26"/>
    <p:sldId id="349" r:id="rId27"/>
    <p:sldId id="350" r:id="rId28"/>
    <p:sldId id="351" r:id="rId29"/>
    <p:sldId id="297" r:id="rId30"/>
    <p:sldId id="298" r:id="rId31"/>
    <p:sldId id="299" r:id="rId32"/>
    <p:sldId id="321" r:id="rId33"/>
    <p:sldId id="322" r:id="rId34"/>
    <p:sldId id="302" r:id="rId35"/>
    <p:sldId id="303" r:id="rId36"/>
    <p:sldId id="341" r:id="rId37"/>
    <p:sldId id="316" r:id="rId38"/>
    <p:sldId id="344" r:id="rId39"/>
    <p:sldId id="345" r:id="rId40"/>
    <p:sldId id="313" r:id="rId41"/>
    <p:sldId id="314" r:id="rId42"/>
    <p:sldId id="315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565" autoAdjust="0"/>
    <p:restoredTop sz="94270" autoAdjust="0"/>
  </p:normalViewPr>
  <p:slideViewPr>
    <p:cSldViewPr snapToGrid="0">
      <p:cViewPr varScale="1">
        <p:scale>
          <a:sx n="72" d="100"/>
          <a:sy n="72" d="100"/>
        </p:scale>
        <p:origin x="58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4E5BD0-0D49-4712-AD55-FC1828A9A9D5}" type="datetimeFigureOut">
              <a:rPr lang="zh-TW" altLang="en-US" smtClean="0"/>
              <a:t>2017/5/12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CD2D15-A37C-4141-AE19-34032904BC4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53295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512.09300.pdf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arxiv.org/pdf/1511.05644.pdf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D2D15-A37C-4141-AE19-34032904BC40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698655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CCD3A6-38CC-4046-9170-53F7549E255A}" type="slidenum">
              <a:rPr lang="zh-TW" altLang="en-US" smtClean="0"/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482417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Every one knows GAN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Play a game at the beginning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C79DB-5C9B-4FAD-ADE7-CA74ECEE0DE9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37496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err="1"/>
              <a:t>En</a:t>
            </a:r>
            <a:r>
              <a:rPr lang="en-US" altLang="zh-TW" dirty="0"/>
              <a:t> and dis have difference structure?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D2D15-A37C-4141-AE19-34032904BC40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767702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dirty="0"/>
              <a:t>Usually  become female faces?</a:t>
            </a:r>
            <a:endParaRPr lang="zh-TW" altLang="en-US" sz="1200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D2D15-A37C-4141-AE19-34032904BC40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779000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Need a figure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D2D15-A37C-4141-AE19-34032904BC40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570489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Autoencoding beyond pixels using a learned similarity metric (2015) </a:t>
            </a:r>
            <a:r>
              <a:rPr lang="en-US" altLang="zh-TW" dirty="0">
                <a:hlinkClick r:id="rId3"/>
              </a:rPr>
              <a:t>[pdf]</a:t>
            </a:r>
            <a:endParaRPr lang="en-US" altLang="zh-TW" dirty="0"/>
          </a:p>
          <a:p>
            <a:r>
              <a:rPr lang="en-US" altLang="zh-TW" dirty="0"/>
              <a:t>Adversarial Autoencoders (2015) </a:t>
            </a:r>
            <a:r>
              <a:rPr lang="en-US" altLang="zh-TW" dirty="0">
                <a:hlinkClick r:id="rId4"/>
              </a:rPr>
              <a:t>[pdf]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D2D15-A37C-4141-AE19-34032904BC40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582768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Can I provide the full proof here?</a:t>
            </a:r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In the end, Bi-GAN = Autoencoder</a:t>
            </a:r>
          </a:p>
          <a:p>
            <a:endParaRPr lang="en-US" altLang="zh-TW" dirty="0"/>
          </a:p>
          <a:p>
            <a:r>
              <a:rPr lang="en-US" altLang="zh-TW" dirty="0"/>
              <a:t>Different kind of regularization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D2D15-A37C-4141-AE19-34032904BC40}" type="slidenum">
              <a:rPr lang="zh-TW" altLang="en-US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929455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Draw </a:t>
            </a:r>
            <a:r>
              <a:rPr lang="en-US" altLang="zh-TW" dirty="0" err="1"/>
              <a:t>en</a:t>
            </a:r>
            <a:r>
              <a:rPr lang="en-US" altLang="zh-TW" dirty="0"/>
              <a:t>, de jointly 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D2D15-A37C-4141-AE19-34032904BC40}" type="slidenum">
              <a:rPr lang="zh-TW" altLang="en-US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917105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有一部分是動不了的</a:t>
            </a:r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Can I provide the full proof here?</a:t>
            </a:r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In the end, Bi-GAN = Autoencoder</a:t>
            </a:r>
          </a:p>
          <a:p>
            <a:endParaRPr lang="en-US" altLang="zh-TW" dirty="0"/>
          </a:p>
          <a:p>
            <a:r>
              <a:rPr lang="en-US" altLang="zh-TW" dirty="0"/>
              <a:t>Different kind of regularization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D2D15-A37C-4141-AE19-34032904BC40}" type="slidenum">
              <a:rPr lang="zh-TW" altLang="en-US" smtClean="0"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2285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65BFD-895C-4DCC-A97D-0B713457A30C}" type="datetimeFigureOut">
              <a:rPr lang="zh-TW" altLang="en-US" smtClean="0"/>
              <a:t>2017/5/12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31550-5DCF-4371-AE5A-2345FA7FCFF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51171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65BFD-895C-4DCC-A97D-0B713457A30C}" type="datetimeFigureOut">
              <a:rPr lang="zh-TW" altLang="en-US" smtClean="0"/>
              <a:t>2017/5/12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31550-5DCF-4371-AE5A-2345FA7FCFF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24037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65BFD-895C-4DCC-A97D-0B713457A30C}" type="datetimeFigureOut">
              <a:rPr lang="zh-TW" altLang="en-US" smtClean="0"/>
              <a:t>2017/5/12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31550-5DCF-4371-AE5A-2345FA7FCFF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45775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65BFD-895C-4DCC-A97D-0B713457A30C}" type="datetimeFigureOut">
              <a:rPr lang="zh-TW" altLang="en-US" smtClean="0"/>
              <a:t>2017/5/12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31550-5DCF-4371-AE5A-2345FA7FCFF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37923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65BFD-895C-4DCC-A97D-0B713457A30C}" type="datetimeFigureOut">
              <a:rPr lang="zh-TW" altLang="en-US" smtClean="0"/>
              <a:t>2017/5/12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31550-5DCF-4371-AE5A-2345FA7FCFF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58348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65BFD-895C-4DCC-A97D-0B713457A30C}" type="datetimeFigureOut">
              <a:rPr lang="zh-TW" altLang="en-US" smtClean="0"/>
              <a:t>2017/5/12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31550-5DCF-4371-AE5A-2345FA7FCFF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67689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65BFD-895C-4DCC-A97D-0B713457A30C}" type="datetimeFigureOut">
              <a:rPr lang="zh-TW" altLang="en-US" smtClean="0"/>
              <a:t>2017/5/12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31550-5DCF-4371-AE5A-2345FA7FCFF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1115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65BFD-895C-4DCC-A97D-0B713457A30C}" type="datetimeFigureOut">
              <a:rPr lang="zh-TW" altLang="en-US" smtClean="0"/>
              <a:t>2017/5/12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31550-5DCF-4371-AE5A-2345FA7FCFF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69132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65BFD-895C-4DCC-A97D-0B713457A30C}" type="datetimeFigureOut">
              <a:rPr lang="zh-TW" altLang="en-US" smtClean="0"/>
              <a:t>2017/5/12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31550-5DCF-4371-AE5A-2345FA7FCFF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87566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65BFD-895C-4DCC-A97D-0B713457A30C}" type="datetimeFigureOut">
              <a:rPr lang="zh-TW" altLang="en-US" smtClean="0"/>
              <a:t>2017/5/12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31550-5DCF-4371-AE5A-2345FA7FCFF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73400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65BFD-895C-4DCC-A97D-0B713457A30C}" type="datetimeFigureOut">
              <a:rPr lang="zh-TW" altLang="en-US" smtClean="0"/>
              <a:t>2017/5/12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31550-5DCF-4371-AE5A-2345FA7FCFF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3504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65BFD-895C-4DCC-A97D-0B713457A30C}" type="datetimeFigureOut">
              <a:rPr lang="zh-TW" altLang="en-US" smtClean="0"/>
              <a:t>2017/5/12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B31550-5DCF-4371-AE5A-2345FA7FCFF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79422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0.png"/><Relationship Id="rId4" Type="http://schemas.openxmlformats.org/officeDocument/2006/relationships/image" Target="../media/image19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0.png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4.png"/><Relationship Id="rId4" Type="http://schemas.openxmlformats.org/officeDocument/2006/relationships/image" Target="../media/image25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4.pn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GAN and Feature Representation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zh-TW" sz="3200" dirty="0"/>
              <a:t>Hung-yi Lee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64472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0" y="837566"/>
            <a:ext cx="7886700" cy="1325563"/>
          </a:xfrm>
        </p:spPr>
        <p:txBody>
          <a:bodyPr/>
          <a:lstStyle/>
          <a:p>
            <a:endParaRPr lang="zh-TW" altLang="en-US"/>
          </a:p>
        </p:txBody>
      </p:sp>
      <p:pic>
        <p:nvPicPr>
          <p:cNvPr id="4" name="Generative Visual Manipulation on the Natural Image Manifold - YouTube [360p]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1609" y="730886"/>
            <a:ext cx="6954632" cy="4635858"/>
          </a:xfrm>
        </p:spPr>
      </p:pic>
      <p:sp>
        <p:nvSpPr>
          <p:cNvPr id="5" name="矩形 4"/>
          <p:cNvSpPr/>
          <p:nvPr/>
        </p:nvSpPr>
        <p:spPr>
          <a:xfrm>
            <a:off x="2178658" y="5382739"/>
            <a:ext cx="58375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https://www.youtube.com/watch?v=9c4z6YsBGQ0</a:t>
            </a:r>
          </a:p>
        </p:txBody>
      </p:sp>
      <p:sp>
        <p:nvSpPr>
          <p:cNvPr id="6" name="矩形 5"/>
          <p:cNvSpPr/>
          <p:nvPr/>
        </p:nvSpPr>
        <p:spPr>
          <a:xfrm>
            <a:off x="441960" y="5977711"/>
            <a:ext cx="8702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solidFill>
                  <a:srgbClr val="000000"/>
                </a:solidFill>
                <a:latin typeface="Georgia" panose="02040502050405020303" pitchFamily="18" charset="0"/>
              </a:rPr>
              <a:t>Jun-Yan Zhu, Philipp </a:t>
            </a:r>
            <a:r>
              <a:rPr lang="en-US" altLang="zh-TW" dirty="0" err="1">
                <a:solidFill>
                  <a:srgbClr val="000000"/>
                </a:solidFill>
                <a:latin typeface="Georgia" panose="02040502050405020303" pitchFamily="18" charset="0"/>
              </a:rPr>
              <a:t>Krähenbühl</a:t>
            </a:r>
            <a:r>
              <a:rPr lang="en-US" altLang="zh-TW" dirty="0">
                <a:solidFill>
                  <a:srgbClr val="000000"/>
                </a:solidFill>
                <a:latin typeface="Georgia" panose="02040502050405020303" pitchFamily="18" charset="0"/>
              </a:rPr>
              <a:t>, Eli </a:t>
            </a:r>
            <a:r>
              <a:rPr lang="en-US" altLang="zh-TW" dirty="0" err="1">
                <a:solidFill>
                  <a:srgbClr val="000000"/>
                </a:solidFill>
                <a:latin typeface="Georgia" panose="02040502050405020303" pitchFamily="18" charset="0"/>
              </a:rPr>
              <a:t>Shechtman</a:t>
            </a:r>
            <a:r>
              <a:rPr lang="en-US" altLang="zh-TW" dirty="0">
                <a:solidFill>
                  <a:srgbClr val="000000"/>
                </a:solidFill>
                <a:latin typeface="Georgia" panose="02040502050405020303" pitchFamily="18" charset="0"/>
              </a:rPr>
              <a:t> and Alexei A. </a:t>
            </a:r>
            <a:r>
              <a:rPr lang="en-US" altLang="zh-TW" dirty="0" err="1">
                <a:solidFill>
                  <a:srgbClr val="000000"/>
                </a:solidFill>
                <a:latin typeface="Georgia" panose="02040502050405020303" pitchFamily="18" charset="0"/>
              </a:rPr>
              <a:t>Efros</a:t>
            </a:r>
            <a:r>
              <a:rPr lang="en-US" altLang="zh-TW" dirty="0">
                <a:solidFill>
                  <a:srgbClr val="000000"/>
                </a:solidFill>
                <a:latin typeface="Georgia" panose="02040502050405020303" pitchFamily="18" charset="0"/>
              </a:rPr>
              <a:t>. "Generative Visual Manipulation on the Natural Image Manifold", ECCV, 2016. 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09015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Basic Idea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208333"/>
            <a:ext cx="3901440" cy="1549824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2122183"/>
            <a:ext cx="1322070" cy="13508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8023" y="4903665"/>
            <a:ext cx="1354850" cy="13979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橢圓 9"/>
          <p:cNvSpPr/>
          <p:nvPr/>
        </p:nvSpPr>
        <p:spPr>
          <a:xfrm>
            <a:off x="1290319" y="2547858"/>
            <a:ext cx="3516471" cy="3516471"/>
          </a:xfrm>
          <a:prstGeom prst="ellipse">
            <a:avLst/>
          </a:prstGeom>
          <a:effectLst>
            <a:softEdge rad="63500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1" name="橢圓 10"/>
          <p:cNvSpPr/>
          <p:nvPr/>
        </p:nvSpPr>
        <p:spPr>
          <a:xfrm>
            <a:off x="3224846" y="3810229"/>
            <a:ext cx="150335" cy="1503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橢圓 12"/>
          <p:cNvSpPr/>
          <p:nvPr/>
        </p:nvSpPr>
        <p:spPr>
          <a:xfrm>
            <a:off x="3734891" y="4108654"/>
            <a:ext cx="150335" cy="15033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15" name="直線單箭頭接點 14"/>
          <p:cNvCxnSpPr>
            <a:stCxn id="7" idx="1"/>
            <a:endCxn id="11" idx="7"/>
          </p:cNvCxnSpPr>
          <p:nvPr/>
        </p:nvCxnSpPr>
        <p:spPr>
          <a:xfrm flipH="1">
            <a:off x="3353165" y="2797589"/>
            <a:ext cx="1523635" cy="103465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字方塊 24"/>
          <p:cNvSpPr txBox="1"/>
          <p:nvPr/>
        </p:nvSpPr>
        <p:spPr>
          <a:xfrm>
            <a:off x="165644" y="4246938"/>
            <a:ext cx="2221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space of z</a:t>
            </a:r>
            <a:endParaRPr lang="zh-TW" altLang="en-US" sz="2400" dirty="0"/>
          </a:p>
        </p:txBody>
      </p:sp>
      <p:pic>
        <p:nvPicPr>
          <p:cNvPr id="27" name="圖片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4547" y="3160578"/>
            <a:ext cx="1333500" cy="13049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9" name="橢圓 28"/>
          <p:cNvSpPr/>
          <p:nvPr/>
        </p:nvSpPr>
        <p:spPr>
          <a:xfrm>
            <a:off x="2800910" y="3314917"/>
            <a:ext cx="1054298" cy="1054298"/>
          </a:xfrm>
          <a:prstGeom prst="ellipse">
            <a:avLst/>
          </a:prstGeom>
          <a:noFill/>
          <a:ln w="571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1" name="橢圓 30"/>
          <p:cNvSpPr/>
          <p:nvPr/>
        </p:nvSpPr>
        <p:spPr>
          <a:xfrm>
            <a:off x="3074108" y="2947611"/>
            <a:ext cx="2843208" cy="2843208"/>
          </a:xfrm>
          <a:prstGeom prst="ellipse">
            <a:avLst/>
          </a:prstGeom>
          <a:ln/>
          <a:effectLst>
            <a:softEdge rad="6350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16" name="直線單箭頭接點 15"/>
          <p:cNvCxnSpPr>
            <a:cxnSpLocks/>
          </p:cNvCxnSpPr>
          <p:nvPr/>
        </p:nvCxnSpPr>
        <p:spPr>
          <a:xfrm flipH="1">
            <a:off x="4480885" y="3785452"/>
            <a:ext cx="2418277" cy="63895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單箭頭接點 18"/>
          <p:cNvCxnSpPr>
            <a:cxnSpLocks/>
            <a:stCxn id="9" idx="1"/>
            <a:endCxn id="13" idx="4"/>
          </p:cNvCxnSpPr>
          <p:nvPr/>
        </p:nvCxnSpPr>
        <p:spPr>
          <a:xfrm flipH="1" flipV="1">
            <a:off x="3810059" y="4258989"/>
            <a:ext cx="1977964" cy="134367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圖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931" y="1927094"/>
            <a:ext cx="1304980" cy="13480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8451" y="5257662"/>
            <a:ext cx="1151448" cy="11619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橢圓 17"/>
          <p:cNvSpPr/>
          <p:nvPr/>
        </p:nvSpPr>
        <p:spPr>
          <a:xfrm>
            <a:off x="2505703" y="3676877"/>
            <a:ext cx="150335" cy="1503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橢圓 19"/>
          <p:cNvSpPr/>
          <p:nvPr/>
        </p:nvSpPr>
        <p:spPr>
          <a:xfrm>
            <a:off x="3855208" y="4657358"/>
            <a:ext cx="150335" cy="150335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1" name="直線單箭頭接點 20"/>
          <p:cNvCxnSpPr>
            <a:cxnSpLocks/>
            <a:endCxn id="3" idx="2"/>
          </p:cNvCxnSpPr>
          <p:nvPr/>
        </p:nvCxnSpPr>
        <p:spPr>
          <a:xfrm flipH="1" flipV="1">
            <a:off x="1509421" y="3275095"/>
            <a:ext cx="958932" cy="41588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單箭頭接點 23"/>
          <p:cNvCxnSpPr>
            <a:cxnSpLocks/>
            <a:stCxn id="20" idx="3"/>
            <a:endCxn id="5" idx="3"/>
          </p:cNvCxnSpPr>
          <p:nvPr/>
        </p:nvCxnSpPr>
        <p:spPr>
          <a:xfrm flipH="1">
            <a:off x="2519899" y="4785677"/>
            <a:ext cx="1357325" cy="105294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669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29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5633611" y="4383332"/>
            <a:ext cx="1539240" cy="96075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Generator</a:t>
            </a:r>
          </a:p>
          <a:p>
            <a:pPr algn="ctr"/>
            <a:r>
              <a:rPr lang="en-US" altLang="zh-TW" sz="2400" dirty="0"/>
              <a:t>(Decoder)</a:t>
            </a:r>
            <a:endParaRPr lang="zh-TW" altLang="en-US" sz="2400" dirty="0"/>
          </a:p>
        </p:txBody>
      </p:sp>
      <p:sp>
        <p:nvSpPr>
          <p:cNvPr id="26" name="矩形 25"/>
          <p:cNvSpPr/>
          <p:nvPr/>
        </p:nvSpPr>
        <p:spPr>
          <a:xfrm>
            <a:off x="3400522" y="4365390"/>
            <a:ext cx="1203960" cy="9607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Encoder</a:t>
            </a:r>
            <a:endParaRPr lang="zh-TW" altLang="en-US" sz="2400" dirty="0"/>
          </a:p>
        </p:txBody>
      </p:sp>
      <p:cxnSp>
        <p:nvCxnSpPr>
          <p:cNvPr id="27" name="直線單箭頭接點 26"/>
          <p:cNvCxnSpPr/>
          <p:nvPr/>
        </p:nvCxnSpPr>
        <p:spPr>
          <a:xfrm>
            <a:off x="5298807" y="4845768"/>
            <a:ext cx="33480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單箭頭接點 27"/>
          <p:cNvCxnSpPr/>
          <p:nvPr/>
        </p:nvCxnSpPr>
        <p:spPr>
          <a:xfrm>
            <a:off x="7172851" y="4863709"/>
            <a:ext cx="33480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字方塊 28"/>
          <p:cNvSpPr txBox="1"/>
          <p:nvPr/>
        </p:nvSpPr>
        <p:spPr>
          <a:xfrm>
            <a:off x="4914020" y="4574942"/>
            <a:ext cx="424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z</a:t>
            </a:r>
            <a:endParaRPr lang="zh-TW" altLang="en-US" sz="2400" dirty="0"/>
          </a:p>
        </p:txBody>
      </p:sp>
      <p:sp>
        <p:nvSpPr>
          <p:cNvPr id="30" name="文字方塊 29"/>
          <p:cNvSpPr txBox="1"/>
          <p:nvPr/>
        </p:nvSpPr>
        <p:spPr>
          <a:xfrm>
            <a:off x="7438302" y="4614935"/>
            <a:ext cx="424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x</a:t>
            </a:r>
            <a:endParaRPr lang="zh-TW" altLang="en-US" sz="2400" dirty="0"/>
          </a:p>
        </p:txBody>
      </p:sp>
      <p:cxnSp>
        <p:nvCxnSpPr>
          <p:cNvPr id="31" name="直線單箭頭接點 30"/>
          <p:cNvCxnSpPr/>
          <p:nvPr/>
        </p:nvCxnSpPr>
        <p:spPr>
          <a:xfrm>
            <a:off x="3044525" y="4836242"/>
            <a:ext cx="33480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字方塊 31"/>
          <p:cNvSpPr txBox="1"/>
          <p:nvPr/>
        </p:nvSpPr>
        <p:spPr>
          <a:xfrm>
            <a:off x="2645224" y="4565416"/>
            <a:ext cx="424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x</a:t>
            </a:r>
            <a:endParaRPr lang="zh-TW" altLang="en-US" sz="2400" dirty="0"/>
          </a:p>
        </p:txBody>
      </p:sp>
      <p:cxnSp>
        <p:nvCxnSpPr>
          <p:cNvPr id="33" name="直線單箭頭接點 32"/>
          <p:cNvCxnSpPr/>
          <p:nvPr/>
        </p:nvCxnSpPr>
        <p:spPr>
          <a:xfrm>
            <a:off x="4618996" y="4831254"/>
            <a:ext cx="33480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接點 33"/>
          <p:cNvCxnSpPr>
            <a:cxnSpLocks/>
          </p:cNvCxnSpPr>
          <p:nvPr/>
        </p:nvCxnSpPr>
        <p:spPr>
          <a:xfrm flipV="1">
            <a:off x="2866125" y="3975115"/>
            <a:ext cx="4743039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接點 34"/>
          <p:cNvCxnSpPr>
            <a:cxnSpLocks/>
          </p:cNvCxnSpPr>
          <p:nvPr/>
        </p:nvCxnSpPr>
        <p:spPr>
          <a:xfrm>
            <a:off x="2866125" y="3975116"/>
            <a:ext cx="0" cy="712416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接點 35"/>
          <p:cNvCxnSpPr>
            <a:cxnSpLocks/>
          </p:cNvCxnSpPr>
          <p:nvPr/>
        </p:nvCxnSpPr>
        <p:spPr>
          <a:xfrm>
            <a:off x="7650709" y="3988811"/>
            <a:ext cx="0" cy="712419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字方塊 36"/>
          <p:cNvSpPr txBox="1"/>
          <p:nvPr/>
        </p:nvSpPr>
        <p:spPr>
          <a:xfrm>
            <a:off x="3904336" y="3513450"/>
            <a:ext cx="2810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as close as possible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Back to z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b="1" i="1" u="sng" dirty="0"/>
              <a:t>Method 1</a:t>
            </a:r>
          </a:p>
          <a:p>
            <a:endParaRPr lang="en-US" altLang="zh-TW" b="1" i="1" u="sng" dirty="0"/>
          </a:p>
          <a:p>
            <a:endParaRPr lang="en-US" altLang="zh-TW" b="1" i="1" u="sng" dirty="0"/>
          </a:p>
          <a:p>
            <a:r>
              <a:rPr lang="en-US" altLang="zh-TW" b="1" i="1" u="sng" dirty="0"/>
              <a:t>Method 2</a:t>
            </a:r>
          </a:p>
          <a:p>
            <a:endParaRPr lang="en-US" altLang="zh-TW" b="1" i="1" u="sng" dirty="0"/>
          </a:p>
          <a:p>
            <a:endParaRPr lang="en-US" altLang="zh-TW" b="1" i="1" u="sng" dirty="0"/>
          </a:p>
          <a:p>
            <a:r>
              <a:rPr lang="en-US" altLang="zh-TW" b="1" i="1" u="sng" dirty="0"/>
              <a:t>Method 3</a:t>
            </a:r>
          </a:p>
          <a:p>
            <a:endParaRPr lang="en-US" altLang="zh-TW" b="1" i="1" u="sng" dirty="0"/>
          </a:p>
          <a:p>
            <a:endParaRPr lang="en-US" altLang="zh-TW" b="1" i="1" u="sng" dirty="0"/>
          </a:p>
          <a:p>
            <a:endParaRPr lang="zh-TW" altLang="en-US" b="1" i="1" u="sng" dirty="0"/>
          </a:p>
        </p:txBody>
      </p:sp>
      <p:sp>
        <p:nvSpPr>
          <p:cNvPr id="8" name="橢圓 7"/>
          <p:cNvSpPr/>
          <p:nvPr/>
        </p:nvSpPr>
        <p:spPr>
          <a:xfrm>
            <a:off x="4007028" y="0"/>
            <a:ext cx="1967229" cy="1967229"/>
          </a:xfrm>
          <a:prstGeom prst="ellipse">
            <a:avLst/>
          </a:prstGeom>
          <a:effectLst>
            <a:softEdge rad="63500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3280" y="287354"/>
            <a:ext cx="1276083" cy="13038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橢圓 10"/>
          <p:cNvSpPr/>
          <p:nvPr/>
        </p:nvSpPr>
        <p:spPr>
          <a:xfrm>
            <a:off x="5103836" y="952739"/>
            <a:ext cx="150335" cy="1503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2" name="直線單箭頭接點 11"/>
          <p:cNvCxnSpPr>
            <a:cxnSpLocks/>
            <a:stCxn id="10" idx="1"/>
          </p:cNvCxnSpPr>
          <p:nvPr/>
        </p:nvCxnSpPr>
        <p:spPr>
          <a:xfrm flipH="1">
            <a:off x="5254171" y="939266"/>
            <a:ext cx="1939109" cy="7701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978237" y="2319286"/>
                <a:ext cx="3374770" cy="4864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𝑎𝑟𝑔</m:t>
                      </m:r>
                      <m:func>
                        <m:func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 sz="2400" b="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lim>
                          </m:limLow>
                        </m:fName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d>
                            <m:d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d>
                                <m:dPr>
                                  <m:ctrlP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237" y="2319286"/>
                <a:ext cx="3374770" cy="486415"/>
              </a:xfrm>
              <a:prstGeom prst="rect">
                <a:avLst/>
              </a:prstGeom>
              <a:blipFill>
                <a:blip r:embed="rId3"/>
                <a:stretch>
                  <a:fillRect l="-722" b="-1125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/>
              <p:cNvSpPr/>
              <p:nvPr/>
            </p:nvSpPr>
            <p:spPr>
              <a:xfrm>
                <a:off x="7618987" y="1641627"/>
                <a:ext cx="59131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8987" y="1641627"/>
                <a:ext cx="591316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/>
              <p:cNvSpPr/>
              <p:nvPr/>
            </p:nvSpPr>
            <p:spPr>
              <a:xfrm>
                <a:off x="4953082" y="1119591"/>
                <a:ext cx="53944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7" name="矩形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82" y="1119591"/>
                <a:ext cx="539442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直線接點 18"/>
          <p:cNvCxnSpPr/>
          <p:nvPr/>
        </p:nvCxnSpPr>
        <p:spPr>
          <a:xfrm>
            <a:off x="2797353" y="2688226"/>
            <a:ext cx="1485982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箭號: 向右 19"/>
          <p:cNvSpPr/>
          <p:nvPr/>
        </p:nvSpPr>
        <p:spPr>
          <a:xfrm>
            <a:off x="4459752" y="2311634"/>
            <a:ext cx="388688" cy="3689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文字方塊 20"/>
          <p:cNvSpPr txBox="1"/>
          <p:nvPr/>
        </p:nvSpPr>
        <p:spPr>
          <a:xfrm>
            <a:off x="4848440" y="2272255"/>
            <a:ext cx="4057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Difference between G(z) and </a:t>
            </a:r>
            <a:r>
              <a:rPr lang="en-US" altLang="zh-TW" sz="2400" dirty="0" err="1"/>
              <a:t>x</a:t>
            </a:r>
            <a:r>
              <a:rPr lang="en-US" altLang="zh-TW" sz="2400" baseline="30000" dirty="0" err="1"/>
              <a:t>T</a:t>
            </a:r>
            <a:r>
              <a:rPr lang="en-US" altLang="zh-TW" sz="2400" dirty="0"/>
              <a:t> </a:t>
            </a:r>
            <a:endParaRPr lang="zh-TW" altLang="en-US" sz="2400" dirty="0"/>
          </a:p>
        </p:txBody>
      </p:sp>
      <p:sp>
        <p:nvSpPr>
          <p:cNvPr id="22" name="文字方塊 21"/>
          <p:cNvSpPr txBox="1"/>
          <p:nvPr/>
        </p:nvSpPr>
        <p:spPr>
          <a:xfrm>
            <a:off x="4896147" y="2672050"/>
            <a:ext cx="1981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TW" sz="2400" dirty="0"/>
              <a:t>Pixel-wise </a:t>
            </a:r>
            <a:endParaRPr lang="zh-TW" altLang="en-US" sz="2400" dirty="0"/>
          </a:p>
        </p:txBody>
      </p:sp>
      <p:sp>
        <p:nvSpPr>
          <p:cNvPr id="23" name="文字方塊 22"/>
          <p:cNvSpPr txBox="1"/>
          <p:nvPr/>
        </p:nvSpPr>
        <p:spPr>
          <a:xfrm>
            <a:off x="4896147" y="3026609"/>
            <a:ext cx="3433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TW" sz="2400" dirty="0"/>
              <a:t>By another network</a:t>
            </a:r>
            <a:endParaRPr lang="zh-TW" altLang="en-US" sz="2400" dirty="0"/>
          </a:p>
        </p:txBody>
      </p:sp>
      <p:sp>
        <p:nvSpPr>
          <p:cNvPr id="38" name="文字方塊 37"/>
          <p:cNvSpPr txBox="1"/>
          <p:nvPr/>
        </p:nvSpPr>
        <p:spPr>
          <a:xfrm>
            <a:off x="628650" y="5676426"/>
            <a:ext cx="8261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Using the results from </a:t>
            </a:r>
            <a:r>
              <a:rPr lang="en-US" altLang="zh-TW" sz="2400" b="1" i="1" u="sng" dirty="0"/>
              <a:t>method 2</a:t>
            </a:r>
            <a:r>
              <a:rPr lang="en-US" altLang="zh-TW" sz="2400" b="1" i="1" dirty="0"/>
              <a:t> </a:t>
            </a:r>
            <a:r>
              <a:rPr lang="en-US" altLang="zh-TW" sz="2400" dirty="0"/>
              <a:t>as the initialization of </a:t>
            </a:r>
            <a:r>
              <a:rPr lang="en-US" altLang="zh-TW" sz="2400" b="1" i="1" u="sng" dirty="0"/>
              <a:t>method 1</a:t>
            </a:r>
            <a:endParaRPr lang="zh-TW" altLang="en-US" sz="2400" b="1" i="1" u="sng" dirty="0"/>
          </a:p>
        </p:txBody>
      </p:sp>
      <p:sp>
        <p:nvSpPr>
          <p:cNvPr id="4" name="文字方塊 3"/>
          <p:cNvSpPr txBox="1"/>
          <p:nvPr/>
        </p:nvSpPr>
        <p:spPr>
          <a:xfrm>
            <a:off x="1792091" y="2821964"/>
            <a:ext cx="2839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Gradient Descent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540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9" grpId="0"/>
      <p:bldP spid="30" grpId="0"/>
      <p:bldP spid="32" grpId="0"/>
      <p:bldP spid="37" grpId="0"/>
      <p:bldP spid="15" grpId="0"/>
      <p:bldP spid="16" grpId="0"/>
      <p:bldP spid="17" grpId="0"/>
      <p:bldP spid="20" grpId="0" animBg="1"/>
      <p:bldP spid="21" grpId="0"/>
      <p:bldP spid="22" grpId="0"/>
      <p:bldP spid="23" grpId="0"/>
      <p:bldP spid="38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Back to z - Results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6246"/>
            <a:ext cx="9144000" cy="381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9668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Editing Photos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r>
              <a:rPr lang="en-US" altLang="zh-TW" dirty="0"/>
              <a:t>z</a:t>
            </a:r>
            <a:r>
              <a:rPr lang="en-US" altLang="zh-TW" baseline="-25000" dirty="0"/>
              <a:t>0</a:t>
            </a:r>
            <a:r>
              <a:rPr lang="en-US" altLang="zh-TW" dirty="0"/>
              <a:t> is the code of the input image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685258" y="3411837"/>
                <a:ext cx="7830092" cy="5894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𝑎𝑟𝑔</m:t>
                      </m:r>
                      <m:func>
                        <m:funcPr>
                          <m:ctrlP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 sz="2800" b="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lim>
                          </m:limLow>
                        </m:fName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  <m:d>
                            <m:dPr>
                              <m:ctrlP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d>
                                <m:dPr>
                                  <m:ctrlPr>
                                    <a:rPr lang="en-US" altLang="zh-TW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8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2800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altLang="zh-TW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8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en-US" altLang="zh-TW" sz="28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TW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2800" b="0" i="1" smtClean="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n-US" altLang="zh-TW" sz="28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280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d>
                                <m:dPr>
                                  <m:ctrlPr>
                                    <a:rPr lang="en-US" altLang="zh-TW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8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258" y="3411837"/>
                <a:ext cx="7830092" cy="58945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873" y="5439626"/>
            <a:ext cx="1029855" cy="10077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文字方塊 6"/>
          <p:cNvSpPr txBox="1"/>
          <p:nvPr/>
        </p:nvSpPr>
        <p:spPr>
          <a:xfrm>
            <a:off x="2211161" y="5704522"/>
            <a:ext cx="5080000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sz="2400" dirty="0"/>
              <a:t>Does it fulfill the constraint of editing?</a:t>
            </a:r>
            <a:endParaRPr lang="zh-TW" altLang="en-US" sz="2400" dirty="0"/>
          </a:p>
        </p:txBody>
      </p:sp>
      <p:sp>
        <p:nvSpPr>
          <p:cNvPr id="8" name="文字方塊 7"/>
          <p:cNvSpPr txBox="1"/>
          <p:nvPr/>
        </p:nvSpPr>
        <p:spPr>
          <a:xfrm>
            <a:off x="4423456" y="4258131"/>
            <a:ext cx="3011713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sz="2400" dirty="0"/>
              <a:t>Not too far away from the original image</a:t>
            </a:r>
            <a:endParaRPr lang="zh-TW" altLang="en-US" sz="24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5929312" y="1825625"/>
            <a:ext cx="2781752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sz="2400" dirty="0"/>
              <a:t>Using discriminator to check the image is realistic or not</a:t>
            </a:r>
            <a:endParaRPr lang="zh-TW" altLang="en-US" sz="2400" dirty="0"/>
          </a:p>
        </p:txBody>
      </p:sp>
      <p:sp>
        <p:nvSpPr>
          <p:cNvPr id="10" name="矩形 9"/>
          <p:cNvSpPr/>
          <p:nvPr/>
        </p:nvSpPr>
        <p:spPr>
          <a:xfrm>
            <a:off x="685258" y="5260439"/>
            <a:ext cx="6749911" cy="1349829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2" name="直線接點 11"/>
          <p:cNvCxnSpPr>
            <a:cxnSpLocks/>
          </p:cNvCxnSpPr>
          <p:nvPr/>
        </p:nvCxnSpPr>
        <p:spPr>
          <a:xfrm>
            <a:off x="2844800" y="3889827"/>
            <a:ext cx="1215413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>
            <a:cxnSpLocks/>
          </p:cNvCxnSpPr>
          <p:nvPr/>
        </p:nvCxnSpPr>
        <p:spPr>
          <a:xfrm>
            <a:off x="4914900" y="3889827"/>
            <a:ext cx="1215413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/>
          <p:cNvCxnSpPr>
            <a:cxnSpLocks/>
          </p:cNvCxnSpPr>
          <p:nvPr/>
        </p:nvCxnSpPr>
        <p:spPr>
          <a:xfrm>
            <a:off x="7188200" y="3889827"/>
            <a:ext cx="1215413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/>
          <p:cNvCxnSpPr>
            <a:cxnSpLocks/>
          </p:cNvCxnSpPr>
          <p:nvPr/>
        </p:nvCxnSpPr>
        <p:spPr>
          <a:xfrm>
            <a:off x="3452506" y="3889827"/>
            <a:ext cx="427344" cy="138139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/>
          <p:cNvCxnSpPr>
            <a:cxnSpLocks/>
          </p:cNvCxnSpPr>
          <p:nvPr/>
        </p:nvCxnSpPr>
        <p:spPr>
          <a:xfrm flipV="1">
            <a:off x="5522606" y="3889827"/>
            <a:ext cx="0" cy="330665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單箭頭接點 19"/>
          <p:cNvCxnSpPr>
            <a:cxnSpLocks/>
          </p:cNvCxnSpPr>
          <p:nvPr/>
        </p:nvCxnSpPr>
        <p:spPr>
          <a:xfrm flipH="1" flipV="1">
            <a:off x="7795906" y="3025954"/>
            <a:ext cx="0" cy="385884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0672" y="115160"/>
            <a:ext cx="1632926" cy="1718869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9312" y="512802"/>
            <a:ext cx="1029855" cy="10077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矩形: 圓角 10"/>
          <p:cNvSpPr/>
          <p:nvPr/>
        </p:nvSpPr>
        <p:spPr>
          <a:xfrm>
            <a:off x="3077120" y="2462212"/>
            <a:ext cx="1031059" cy="93104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image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30011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Editing Photos - Results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56055"/>
            <a:ext cx="9144000" cy="432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2234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Final System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0085"/>
            <a:ext cx="9144000" cy="514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5971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Neural Photo Editing with Introspective Adversarial Networks - YouTube [360p]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93836" y="507472"/>
            <a:ext cx="3756328" cy="4795574"/>
          </a:xfrm>
        </p:spPr>
      </p:pic>
      <p:sp>
        <p:nvSpPr>
          <p:cNvPr id="4" name="矩形 3"/>
          <p:cNvSpPr/>
          <p:nvPr/>
        </p:nvSpPr>
        <p:spPr>
          <a:xfrm>
            <a:off x="2248232" y="5562126"/>
            <a:ext cx="52803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latin typeface="Lucida Grande"/>
              </a:rPr>
              <a:t>Andrew Brock</a:t>
            </a:r>
            <a:r>
              <a:rPr lang="en-US" altLang="zh-TW" dirty="0">
                <a:solidFill>
                  <a:srgbClr val="000000"/>
                </a:solidFill>
                <a:latin typeface="Lucida Grande"/>
              </a:rPr>
              <a:t>, </a:t>
            </a:r>
            <a:r>
              <a:rPr lang="en-US" altLang="zh-TW" dirty="0">
                <a:latin typeface="Lucida Grande"/>
              </a:rPr>
              <a:t>Theodore Lim</a:t>
            </a:r>
            <a:r>
              <a:rPr lang="en-US" altLang="zh-TW" dirty="0">
                <a:solidFill>
                  <a:srgbClr val="000000"/>
                </a:solidFill>
                <a:latin typeface="Lucida Grande"/>
              </a:rPr>
              <a:t>, </a:t>
            </a:r>
            <a:r>
              <a:rPr lang="en-US" altLang="zh-TW" dirty="0">
                <a:latin typeface="Lucida Grande"/>
              </a:rPr>
              <a:t>J.M. Ritchie</a:t>
            </a:r>
            <a:r>
              <a:rPr lang="en-US" altLang="zh-TW" dirty="0">
                <a:solidFill>
                  <a:srgbClr val="000000"/>
                </a:solidFill>
                <a:latin typeface="Lucida Grande"/>
              </a:rPr>
              <a:t>, </a:t>
            </a:r>
            <a:r>
              <a:rPr lang="en-US" altLang="zh-TW" dirty="0">
                <a:latin typeface="Lucida Grande"/>
              </a:rPr>
              <a:t>Nick Weston, </a:t>
            </a:r>
            <a:r>
              <a:rPr lang="en-US" altLang="zh-TW" b="1" dirty="0"/>
              <a:t>Neural Photo Editing with Introspective Adversarial Networks, </a:t>
            </a:r>
            <a:r>
              <a:rPr lang="en-US" altLang="zh-TW" dirty="0" err="1"/>
              <a:t>arXiv</a:t>
            </a:r>
            <a:r>
              <a:rPr lang="en-US" altLang="zh-TW" dirty="0"/>
              <a:t> preprint, 2017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36469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VAE-GAN</a:t>
            </a:r>
            <a:endParaRPr lang="zh-TW" altLang="en-US" dirty="0"/>
          </a:p>
        </p:txBody>
      </p:sp>
      <p:sp>
        <p:nvSpPr>
          <p:cNvPr id="9" name="矩形 8"/>
          <p:cNvSpPr/>
          <p:nvPr/>
        </p:nvSpPr>
        <p:spPr>
          <a:xfrm>
            <a:off x="6066180" y="2974977"/>
            <a:ext cx="1203960" cy="96075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Discriminator</a:t>
            </a:r>
            <a:endParaRPr lang="zh-TW" altLang="en-US" sz="2400" dirty="0"/>
          </a:p>
        </p:txBody>
      </p:sp>
      <p:sp>
        <p:nvSpPr>
          <p:cNvPr id="10" name="矩形 9"/>
          <p:cNvSpPr/>
          <p:nvPr/>
        </p:nvSpPr>
        <p:spPr>
          <a:xfrm>
            <a:off x="3596824" y="2992918"/>
            <a:ext cx="1539240" cy="96075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Generator</a:t>
            </a:r>
          </a:p>
          <a:p>
            <a:pPr algn="ctr"/>
            <a:r>
              <a:rPr lang="en-US" altLang="zh-TW" sz="2400" dirty="0"/>
              <a:t>(Decoder)</a:t>
            </a:r>
            <a:endParaRPr lang="zh-TW" altLang="en-US" sz="2400" dirty="0"/>
          </a:p>
        </p:txBody>
      </p:sp>
      <p:sp>
        <p:nvSpPr>
          <p:cNvPr id="11" name="矩形 10"/>
          <p:cNvSpPr/>
          <p:nvPr/>
        </p:nvSpPr>
        <p:spPr>
          <a:xfrm>
            <a:off x="1421791" y="2974976"/>
            <a:ext cx="1203960" cy="9607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Encoder</a:t>
            </a:r>
            <a:endParaRPr lang="zh-TW" altLang="en-US" sz="2400" dirty="0"/>
          </a:p>
        </p:txBody>
      </p:sp>
      <p:cxnSp>
        <p:nvCxnSpPr>
          <p:cNvPr id="12" name="直線單箭頭接點 11"/>
          <p:cNvCxnSpPr/>
          <p:nvPr/>
        </p:nvCxnSpPr>
        <p:spPr>
          <a:xfrm>
            <a:off x="3262020" y="3455354"/>
            <a:ext cx="33480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12"/>
          <p:cNvCxnSpPr/>
          <p:nvPr/>
        </p:nvCxnSpPr>
        <p:spPr>
          <a:xfrm>
            <a:off x="5136064" y="3473295"/>
            <a:ext cx="33480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/>
          <p:cNvSpPr txBox="1"/>
          <p:nvPr/>
        </p:nvSpPr>
        <p:spPr>
          <a:xfrm>
            <a:off x="2906261" y="3184528"/>
            <a:ext cx="424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z</a:t>
            </a:r>
            <a:endParaRPr lang="zh-TW" altLang="en-US" sz="2400" dirty="0"/>
          </a:p>
        </p:txBody>
      </p:sp>
      <p:sp>
        <p:nvSpPr>
          <p:cNvPr id="15" name="文字方塊 14"/>
          <p:cNvSpPr txBox="1"/>
          <p:nvPr/>
        </p:nvSpPr>
        <p:spPr>
          <a:xfrm>
            <a:off x="5328945" y="3224521"/>
            <a:ext cx="424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x</a:t>
            </a:r>
            <a:endParaRPr lang="zh-TW" altLang="en-US" sz="2400" dirty="0"/>
          </a:p>
        </p:txBody>
      </p:sp>
      <p:cxnSp>
        <p:nvCxnSpPr>
          <p:cNvPr id="16" name="直線單箭頭接點 15"/>
          <p:cNvCxnSpPr/>
          <p:nvPr/>
        </p:nvCxnSpPr>
        <p:spPr>
          <a:xfrm>
            <a:off x="5676131" y="3485837"/>
            <a:ext cx="33480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/>
          <p:cNvCxnSpPr/>
          <p:nvPr/>
        </p:nvCxnSpPr>
        <p:spPr>
          <a:xfrm>
            <a:off x="7320146" y="3485837"/>
            <a:ext cx="33480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字方塊 17"/>
          <p:cNvSpPr txBox="1"/>
          <p:nvPr/>
        </p:nvSpPr>
        <p:spPr>
          <a:xfrm>
            <a:off x="7631129" y="3214995"/>
            <a:ext cx="989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scalar</a:t>
            </a:r>
            <a:endParaRPr lang="zh-TW" altLang="en-US" sz="2400" dirty="0"/>
          </a:p>
        </p:txBody>
      </p:sp>
      <p:cxnSp>
        <p:nvCxnSpPr>
          <p:cNvPr id="19" name="直線單箭頭接點 18"/>
          <p:cNvCxnSpPr/>
          <p:nvPr/>
        </p:nvCxnSpPr>
        <p:spPr>
          <a:xfrm>
            <a:off x="2679566" y="3445828"/>
            <a:ext cx="33480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單箭頭接點 19"/>
          <p:cNvCxnSpPr/>
          <p:nvPr/>
        </p:nvCxnSpPr>
        <p:spPr>
          <a:xfrm>
            <a:off x="1065794" y="3445828"/>
            <a:ext cx="33480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字方塊 20"/>
          <p:cNvSpPr txBox="1"/>
          <p:nvPr/>
        </p:nvSpPr>
        <p:spPr>
          <a:xfrm>
            <a:off x="710035" y="3175002"/>
            <a:ext cx="424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x</a:t>
            </a:r>
            <a:endParaRPr lang="zh-TW" altLang="en-US" sz="2400" dirty="0"/>
          </a:p>
        </p:txBody>
      </p:sp>
      <p:cxnSp>
        <p:nvCxnSpPr>
          <p:cNvPr id="22" name="直線接點 21"/>
          <p:cNvCxnSpPr>
            <a:cxnSpLocks/>
          </p:cNvCxnSpPr>
          <p:nvPr/>
        </p:nvCxnSpPr>
        <p:spPr>
          <a:xfrm flipV="1">
            <a:off x="858818" y="4508749"/>
            <a:ext cx="4743039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/>
          <p:cNvCxnSpPr>
            <a:cxnSpLocks/>
          </p:cNvCxnSpPr>
          <p:nvPr/>
        </p:nvCxnSpPr>
        <p:spPr>
          <a:xfrm flipV="1">
            <a:off x="915970" y="3548387"/>
            <a:ext cx="0" cy="947576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字方塊 24"/>
          <p:cNvSpPr txBox="1"/>
          <p:nvPr/>
        </p:nvSpPr>
        <p:spPr>
          <a:xfrm>
            <a:off x="1897029" y="4079327"/>
            <a:ext cx="2810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as close as possible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cxnSp>
        <p:nvCxnSpPr>
          <p:cNvPr id="27" name="直線接點 26"/>
          <p:cNvCxnSpPr>
            <a:cxnSpLocks/>
          </p:cNvCxnSpPr>
          <p:nvPr/>
        </p:nvCxnSpPr>
        <p:spPr>
          <a:xfrm flipV="1">
            <a:off x="5541352" y="3548387"/>
            <a:ext cx="0" cy="947576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字方塊 25"/>
          <p:cNvSpPr txBox="1"/>
          <p:nvPr/>
        </p:nvSpPr>
        <p:spPr>
          <a:xfrm>
            <a:off x="1718387" y="5097868"/>
            <a:ext cx="1687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VAE</a:t>
            </a:r>
            <a:endParaRPr lang="zh-TW" altLang="en-US" sz="2800" dirty="0"/>
          </a:p>
        </p:txBody>
      </p:sp>
      <p:sp>
        <p:nvSpPr>
          <p:cNvPr id="29" name="文字方塊 28"/>
          <p:cNvSpPr txBox="1"/>
          <p:nvPr/>
        </p:nvSpPr>
        <p:spPr>
          <a:xfrm>
            <a:off x="4641349" y="6195587"/>
            <a:ext cx="1687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GAN</a:t>
            </a:r>
            <a:endParaRPr lang="zh-TW" altLang="en-US" sz="2800" dirty="0"/>
          </a:p>
        </p:txBody>
      </p:sp>
      <p:sp>
        <p:nvSpPr>
          <p:cNvPr id="28" name="右大括弧 27"/>
          <p:cNvSpPr/>
          <p:nvPr/>
        </p:nvSpPr>
        <p:spPr>
          <a:xfrm rot="5400000">
            <a:off x="3045124" y="2360341"/>
            <a:ext cx="433792" cy="4894942"/>
          </a:xfrm>
          <a:prstGeom prst="rightBrace">
            <a:avLst>
              <a:gd name="adj1" fmla="val 90940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1" name="右大括弧 30"/>
          <p:cNvSpPr/>
          <p:nvPr/>
        </p:nvSpPr>
        <p:spPr>
          <a:xfrm rot="5400000">
            <a:off x="5244945" y="3505644"/>
            <a:ext cx="433792" cy="4894942"/>
          </a:xfrm>
          <a:prstGeom prst="rightBrace">
            <a:avLst>
              <a:gd name="adj1" fmla="val 90940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文字方塊 29"/>
          <p:cNvSpPr txBox="1"/>
          <p:nvPr/>
        </p:nvSpPr>
        <p:spPr>
          <a:xfrm>
            <a:off x="174755" y="1556492"/>
            <a:ext cx="30872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TW" sz="2400" dirty="0"/>
              <a:t>Minimize reconstruction error</a:t>
            </a:r>
            <a:endParaRPr lang="zh-TW" altLang="en-US" sz="2400" dirty="0"/>
          </a:p>
        </p:txBody>
      </p:sp>
      <p:sp>
        <p:nvSpPr>
          <p:cNvPr id="33" name="文字方塊 32"/>
          <p:cNvSpPr txBox="1"/>
          <p:nvPr/>
        </p:nvSpPr>
        <p:spPr>
          <a:xfrm>
            <a:off x="174755" y="2370245"/>
            <a:ext cx="3087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TW" sz="2400" dirty="0"/>
              <a:t>z close to normal</a:t>
            </a:r>
            <a:endParaRPr lang="zh-TW" altLang="en-US" sz="2400" dirty="0"/>
          </a:p>
        </p:txBody>
      </p:sp>
      <p:sp>
        <p:nvSpPr>
          <p:cNvPr id="34" name="文字方塊 33"/>
          <p:cNvSpPr txBox="1"/>
          <p:nvPr/>
        </p:nvSpPr>
        <p:spPr>
          <a:xfrm>
            <a:off x="3057788" y="1530968"/>
            <a:ext cx="30872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TW" sz="2400" dirty="0"/>
              <a:t>Minimize reconstruction error</a:t>
            </a:r>
            <a:endParaRPr lang="zh-TW" altLang="en-US" sz="2400" dirty="0"/>
          </a:p>
        </p:txBody>
      </p:sp>
      <p:sp>
        <p:nvSpPr>
          <p:cNvPr id="35" name="文字方塊 34"/>
          <p:cNvSpPr txBox="1"/>
          <p:nvPr/>
        </p:nvSpPr>
        <p:spPr>
          <a:xfrm>
            <a:off x="3057788" y="2344721"/>
            <a:ext cx="3087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TW" sz="2400" dirty="0"/>
              <a:t>Cheat discriminator</a:t>
            </a:r>
            <a:endParaRPr lang="zh-TW" altLang="en-US" sz="2400" dirty="0"/>
          </a:p>
        </p:txBody>
      </p:sp>
      <p:sp>
        <p:nvSpPr>
          <p:cNvPr id="36" name="文字方塊 35"/>
          <p:cNvSpPr txBox="1"/>
          <p:nvPr/>
        </p:nvSpPr>
        <p:spPr>
          <a:xfrm>
            <a:off x="5940820" y="1572469"/>
            <a:ext cx="3283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TW" sz="2400" dirty="0"/>
              <a:t>Discriminate real, generated and reconstructed images</a:t>
            </a:r>
            <a:endParaRPr lang="zh-TW" altLang="en-US" sz="2400" dirty="0"/>
          </a:p>
        </p:txBody>
      </p:sp>
      <p:sp>
        <p:nvSpPr>
          <p:cNvPr id="37" name="文字方塊 36"/>
          <p:cNvSpPr txBox="1"/>
          <p:nvPr/>
        </p:nvSpPr>
        <p:spPr>
          <a:xfrm>
            <a:off x="2966294" y="5138900"/>
            <a:ext cx="5949052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sz="2400" dirty="0"/>
              <a:t>Discriminator provides the similarity measure</a:t>
            </a:r>
            <a:endParaRPr lang="zh-TW" altLang="en-US" sz="2400" dirty="0"/>
          </a:p>
        </p:txBody>
      </p:sp>
      <p:sp>
        <p:nvSpPr>
          <p:cNvPr id="3" name="矩形 2"/>
          <p:cNvSpPr/>
          <p:nvPr/>
        </p:nvSpPr>
        <p:spPr>
          <a:xfrm>
            <a:off x="3057788" y="455385"/>
            <a:ext cx="59304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latin typeface="Lucida Grande"/>
              </a:rPr>
              <a:t>Anders </a:t>
            </a:r>
            <a:r>
              <a:rPr lang="en-US" altLang="zh-TW" dirty="0" err="1">
                <a:latin typeface="Lucida Grande"/>
              </a:rPr>
              <a:t>Boesen</a:t>
            </a:r>
            <a:r>
              <a:rPr lang="en-US" altLang="zh-TW" dirty="0">
                <a:latin typeface="Lucida Grande"/>
              </a:rPr>
              <a:t>, </a:t>
            </a:r>
            <a:r>
              <a:rPr lang="en-US" altLang="zh-TW" dirty="0" err="1">
                <a:latin typeface="Lucida Grande"/>
              </a:rPr>
              <a:t>Lindbo</a:t>
            </a:r>
            <a:r>
              <a:rPr lang="en-US" altLang="zh-TW" dirty="0">
                <a:latin typeface="Lucida Grande"/>
              </a:rPr>
              <a:t> Larsen</a:t>
            </a:r>
            <a:r>
              <a:rPr lang="en-US" altLang="zh-TW" dirty="0">
                <a:solidFill>
                  <a:srgbClr val="000000"/>
                </a:solidFill>
                <a:latin typeface="Lucida Grande"/>
              </a:rPr>
              <a:t>, </a:t>
            </a:r>
            <a:r>
              <a:rPr lang="en-US" altLang="zh-TW" dirty="0" err="1">
                <a:latin typeface="Lucida Grande"/>
              </a:rPr>
              <a:t>Søren</a:t>
            </a:r>
            <a:r>
              <a:rPr lang="en-US" altLang="zh-TW" dirty="0">
                <a:latin typeface="Lucida Grande"/>
              </a:rPr>
              <a:t> Kaae </a:t>
            </a:r>
            <a:r>
              <a:rPr lang="en-US" altLang="zh-TW" dirty="0" err="1">
                <a:latin typeface="Lucida Grande"/>
              </a:rPr>
              <a:t>Sønderby</a:t>
            </a:r>
            <a:r>
              <a:rPr lang="en-US" altLang="zh-TW" dirty="0">
                <a:solidFill>
                  <a:srgbClr val="000000"/>
                </a:solidFill>
                <a:latin typeface="Lucida Grande"/>
              </a:rPr>
              <a:t>, </a:t>
            </a:r>
            <a:r>
              <a:rPr lang="en-US" altLang="zh-TW" dirty="0">
                <a:latin typeface="Lucida Grande"/>
              </a:rPr>
              <a:t>Hugo </a:t>
            </a:r>
            <a:r>
              <a:rPr lang="en-US" altLang="zh-TW" dirty="0" err="1">
                <a:latin typeface="Lucida Grande"/>
              </a:rPr>
              <a:t>Larochelle</a:t>
            </a:r>
            <a:r>
              <a:rPr lang="en-US" altLang="zh-TW" dirty="0">
                <a:solidFill>
                  <a:srgbClr val="000000"/>
                </a:solidFill>
                <a:latin typeface="Lucida Grande"/>
              </a:rPr>
              <a:t>, </a:t>
            </a:r>
            <a:r>
              <a:rPr lang="en-US" altLang="zh-TW" dirty="0">
                <a:latin typeface="Lucida Grande"/>
              </a:rPr>
              <a:t>Ole </a:t>
            </a:r>
            <a:r>
              <a:rPr lang="en-US" altLang="zh-TW" dirty="0" err="1">
                <a:latin typeface="Lucida Grande"/>
              </a:rPr>
              <a:t>Winther</a:t>
            </a:r>
            <a:r>
              <a:rPr lang="en-US" altLang="zh-TW" dirty="0">
                <a:latin typeface="Lucida Grande"/>
              </a:rPr>
              <a:t>, “</a:t>
            </a:r>
            <a:r>
              <a:rPr lang="en-US" altLang="zh-TW" dirty="0"/>
              <a:t>Autoencoding beyond pixels using a learned similarity metric</a:t>
            </a:r>
            <a:r>
              <a:rPr lang="en-US" altLang="zh-TW" dirty="0">
                <a:latin typeface="Lucida Grande"/>
              </a:rPr>
              <a:t>”, ICML. 2016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45502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9" grpId="0"/>
      <p:bldP spid="28" grpId="0" animBg="1"/>
      <p:bldP spid="31" grpId="0" animBg="1"/>
      <p:bldP spid="30" grpId="0"/>
      <p:bldP spid="33" grpId="0"/>
      <p:bldP spid="34" grpId="0"/>
      <p:bldP spid="35" grpId="0"/>
      <p:bldP spid="36" grpId="0"/>
      <p:bldP spid="3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2271764" y="196975"/>
                <a:ext cx="6959689" cy="6254666"/>
              </a:xfrm>
            </p:spPr>
            <p:txBody>
              <a:bodyPr>
                <a:noAutofit/>
              </a:bodyPr>
              <a:lstStyle/>
              <a:p>
                <a:r>
                  <a:rPr lang="en-US" altLang="zh-TW" sz="2400" dirty="0"/>
                  <a:t>Initialize </a:t>
                </a:r>
                <a:r>
                  <a:rPr lang="en-US" altLang="zh-TW" sz="2400" dirty="0" err="1"/>
                  <a:t>En</a:t>
                </a:r>
                <a:r>
                  <a:rPr lang="en-US" altLang="zh-TW" sz="2400" dirty="0"/>
                  <a:t>, De, Dis</a:t>
                </a:r>
              </a:p>
              <a:p>
                <a:r>
                  <a:rPr lang="en-US" altLang="zh-TW" sz="2400" dirty="0"/>
                  <a:t>In each iteration:</a:t>
                </a:r>
              </a:p>
              <a:p>
                <a:pPr lvl="1"/>
                <a:r>
                  <a:rPr lang="en-US" altLang="zh-TW" dirty="0"/>
                  <a:t>Sample M images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en-US" altLang="zh-TW" i="1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⋯,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r>
                  <a:rPr lang="zh-TW" altLang="en-US" dirty="0"/>
                  <a:t> </a:t>
                </a:r>
                <a:r>
                  <a:rPr lang="en-US" altLang="zh-TW" dirty="0"/>
                  <a:t>from database</a:t>
                </a:r>
              </a:p>
              <a:p>
                <a:pPr lvl="1"/>
                <a:r>
                  <a:rPr lang="en-US" altLang="zh-TW" dirty="0"/>
                  <a:t>Generate M codes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acc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en-US" altLang="zh-TW" i="1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acc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⋯,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acc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r>
                  <a:rPr lang="en-US" altLang="zh-TW" dirty="0"/>
                  <a:t> from encoder </a:t>
                </a:r>
                <a:endParaRPr lang="en-US" altLang="zh-TW" i="1" dirty="0">
                  <a:latin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acc>
                      </m:e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  <m:r>
                      <a:rPr lang="en-US" altLang="zh-TW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𝐸𝑛</m:t>
                    </m:r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e>
                    </m:d>
                  </m:oMath>
                </a14:m>
                <a:endParaRPr lang="en-US" altLang="zh-TW" sz="2400" dirty="0"/>
              </a:p>
              <a:p>
                <a:pPr lvl="1"/>
                <a:r>
                  <a:rPr lang="en-US" altLang="zh-TW" dirty="0"/>
                  <a:t>Generate M images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en-US" altLang="zh-TW" i="1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⋯,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  <m:r>
                      <a:rPr lang="en-US" altLang="zh-TW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TW" dirty="0"/>
                  <a:t>from decoder</a:t>
                </a:r>
              </a:p>
              <a:p>
                <a:pPr lvl="2"/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  <m:r>
                      <a:rPr lang="en-US" altLang="zh-TW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𝐸𝑛</m:t>
                    </m:r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̃"/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e>
                    </m:d>
                  </m:oMath>
                </a14:m>
                <a:endParaRPr lang="en-US" altLang="zh-TW" sz="2400" dirty="0"/>
              </a:p>
              <a:p>
                <a:pPr lvl="1"/>
                <a:r>
                  <a:rPr lang="en-US" altLang="zh-TW" dirty="0"/>
                  <a:t>Sample M codes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en-US" altLang="zh-TW" i="1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⋯,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r>
                  <a:rPr lang="zh-TW" altLang="en-US" dirty="0"/>
                  <a:t> </a:t>
                </a:r>
                <a:r>
                  <a:rPr lang="en-US" altLang="zh-TW" dirty="0"/>
                  <a:t>from prior P(z)</a:t>
                </a:r>
              </a:p>
              <a:p>
                <a:pPr lvl="1"/>
                <a:r>
                  <a:rPr lang="en-US" altLang="zh-TW" dirty="0"/>
                  <a:t>Generate M images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en-US" altLang="zh-TW" i="1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⋯,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  <m:r>
                      <a:rPr lang="en-US" altLang="zh-TW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TW" dirty="0"/>
                  <a:t>from decoder</a:t>
                </a:r>
              </a:p>
              <a:p>
                <a:pPr lvl="2"/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  <m:r>
                      <a:rPr lang="en-US" altLang="zh-TW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𝐸𝑛</m:t>
                    </m:r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e>
                    </m:d>
                  </m:oMath>
                </a14:m>
                <a:endParaRPr lang="en-US" altLang="zh-TW" sz="2400" dirty="0"/>
              </a:p>
              <a:p>
                <a:pPr lvl="1"/>
                <a:r>
                  <a:rPr lang="en-US" altLang="zh-TW" dirty="0"/>
                  <a:t>Update </a:t>
                </a:r>
                <a:r>
                  <a:rPr lang="en-US" altLang="zh-TW" dirty="0" err="1"/>
                  <a:t>En</a:t>
                </a:r>
                <a:r>
                  <a:rPr lang="en-US" altLang="zh-TW" dirty="0"/>
                  <a:t> to decrease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̃"/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zh-TW" dirty="0"/>
                  <a:t>, decrease KL(P(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acc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</m:oMath>
                </a14:m>
                <a:r>
                  <a:rPr lang="en-US" altLang="zh-TW" dirty="0" err="1"/>
                  <a:t>|x</a:t>
                </a:r>
                <a:r>
                  <a:rPr lang="en-US" altLang="zh-TW" baseline="30000" dirty="0" err="1"/>
                  <a:t>i</a:t>
                </a:r>
                <a:r>
                  <a:rPr lang="en-US" altLang="zh-TW" dirty="0"/>
                  <a:t>)||P(z))</a:t>
                </a:r>
              </a:p>
              <a:p>
                <a:pPr lvl="1"/>
                <a:r>
                  <a:rPr lang="en-US" altLang="zh-TW" dirty="0"/>
                  <a:t>Update De to decrease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̃"/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zh-TW" dirty="0"/>
                  <a:t>, increase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𝐷𝑖𝑠</m:t>
                    </m:r>
                    <m:d>
                      <m:d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̃"/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zh-TW" dirty="0"/>
                  <a:t> and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𝐷𝑖𝑠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e>
                    </m:d>
                  </m:oMath>
                </a14:m>
                <a:endParaRPr lang="en-US" altLang="zh-TW" dirty="0"/>
              </a:p>
              <a:p>
                <a:pPr lvl="1"/>
                <a:r>
                  <a:rPr lang="en-US" altLang="zh-TW" dirty="0"/>
                  <a:t>Update Dis to increase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𝐷𝑖𝑠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zh-TW" dirty="0"/>
                  <a:t>, decrease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𝐷𝑖𝑠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̃"/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zh-TW" dirty="0"/>
                  <a:t> and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𝐷𝑖𝑠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e>
                    </m:d>
                  </m:oMath>
                </a14:m>
                <a:endParaRPr lang="en-US" altLang="zh-TW" dirty="0"/>
              </a:p>
              <a:p>
                <a:endParaRPr lang="zh-TW" altLang="en-US" sz="2400" dirty="0"/>
              </a:p>
            </p:txBody>
          </p:sp>
        </mc:Choice>
        <mc:Fallback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71764" y="196975"/>
                <a:ext cx="6959689" cy="6254666"/>
              </a:xfrm>
              <a:blipFill>
                <a:blip r:embed="rId2"/>
                <a:stretch>
                  <a:fillRect l="-1227" t="-1365" b="-65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字方塊 6"/>
          <p:cNvSpPr txBox="1"/>
          <p:nvPr/>
        </p:nvSpPr>
        <p:spPr>
          <a:xfrm>
            <a:off x="114300" y="76616"/>
            <a:ext cx="2076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i="1" u="sng" dirty="0"/>
              <a:t>Algorithm</a:t>
            </a:r>
            <a:endParaRPr lang="zh-TW" altLang="en-US" sz="3200" b="1" i="1" u="sng" dirty="0"/>
          </a:p>
        </p:txBody>
      </p:sp>
      <p:sp>
        <p:nvSpPr>
          <p:cNvPr id="8" name="文字方塊 7"/>
          <p:cNvSpPr txBox="1"/>
          <p:nvPr/>
        </p:nvSpPr>
        <p:spPr>
          <a:xfrm>
            <a:off x="225494" y="3268273"/>
            <a:ext cx="2228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Another kind of discriminator:</a:t>
            </a:r>
            <a:endParaRPr lang="zh-TW" altLang="en-US" sz="2400" dirty="0"/>
          </a:p>
        </p:txBody>
      </p:sp>
      <p:sp>
        <p:nvSpPr>
          <p:cNvPr id="9" name="矩形 8"/>
          <p:cNvSpPr/>
          <p:nvPr/>
        </p:nvSpPr>
        <p:spPr>
          <a:xfrm>
            <a:off x="489088" y="5056556"/>
            <a:ext cx="1987826" cy="6626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Discriminator</a:t>
            </a:r>
            <a:endParaRPr lang="zh-TW" altLang="en-US" sz="2400" dirty="0"/>
          </a:p>
        </p:txBody>
      </p:sp>
      <p:cxnSp>
        <p:nvCxnSpPr>
          <p:cNvPr id="10" name="直線單箭頭接點 9"/>
          <p:cNvCxnSpPr>
            <a:cxnSpLocks/>
          </p:cNvCxnSpPr>
          <p:nvPr/>
        </p:nvCxnSpPr>
        <p:spPr>
          <a:xfrm flipV="1">
            <a:off x="1510749" y="5733698"/>
            <a:ext cx="0" cy="47661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/>
          <p:cNvSpPr txBox="1"/>
          <p:nvPr/>
        </p:nvSpPr>
        <p:spPr>
          <a:xfrm>
            <a:off x="1298341" y="6181053"/>
            <a:ext cx="424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x</a:t>
            </a:r>
            <a:endParaRPr lang="zh-TW" altLang="en-US" sz="2400" dirty="0"/>
          </a:p>
        </p:txBody>
      </p:sp>
      <p:cxnSp>
        <p:nvCxnSpPr>
          <p:cNvPr id="16" name="直線單箭頭接點 15"/>
          <p:cNvCxnSpPr>
            <a:cxnSpLocks/>
          </p:cNvCxnSpPr>
          <p:nvPr/>
        </p:nvCxnSpPr>
        <p:spPr>
          <a:xfrm flipV="1">
            <a:off x="828262" y="4579942"/>
            <a:ext cx="0" cy="47661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/>
          <p:cNvCxnSpPr>
            <a:cxnSpLocks/>
          </p:cNvCxnSpPr>
          <p:nvPr/>
        </p:nvCxnSpPr>
        <p:spPr>
          <a:xfrm flipV="1">
            <a:off x="1510748" y="4579942"/>
            <a:ext cx="0" cy="47661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/>
          <p:cNvCxnSpPr>
            <a:cxnSpLocks/>
          </p:cNvCxnSpPr>
          <p:nvPr/>
        </p:nvCxnSpPr>
        <p:spPr>
          <a:xfrm flipV="1">
            <a:off x="2218498" y="4585983"/>
            <a:ext cx="0" cy="47661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字方塊 18"/>
          <p:cNvSpPr txBox="1"/>
          <p:nvPr/>
        </p:nvSpPr>
        <p:spPr>
          <a:xfrm>
            <a:off x="297615" y="4116178"/>
            <a:ext cx="806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real</a:t>
            </a:r>
            <a:endParaRPr lang="zh-TW" altLang="en-US" sz="2400" dirty="0"/>
          </a:p>
        </p:txBody>
      </p:sp>
      <p:sp>
        <p:nvSpPr>
          <p:cNvPr id="20" name="文字方塊 19"/>
          <p:cNvSpPr txBox="1"/>
          <p:nvPr/>
        </p:nvSpPr>
        <p:spPr>
          <a:xfrm>
            <a:off x="1103886" y="4117228"/>
            <a:ext cx="806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gen</a:t>
            </a:r>
            <a:endParaRPr lang="zh-TW" altLang="en-US" sz="2400" dirty="0"/>
          </a:p>
        </p:txBody>
      </p:sp>
      <p:sp>
        <p:nvSpPr>
          <p:cNvPr id="21" name="文字方塊 20"/>
          <p:cNvSpPr txBox="1"/>
          <p:nvPr/>
        </p:nvSpPr>
        <p:spPr>
          <a:xfrm>
            <a:off x="1764797" y="4116179"/>
            <a:ext cx="960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recon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194864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/>
      <p:bldP spid="9" grpId="0" animBg="1"/>
      <p:bldP spid="11" grpId="0"/>
      <p:bldP spid="19" grpId="0"/>
      <p:bldP spid="20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Outline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773295"/>
          </a:xfrm>
        </p:spPr>
        <p:txBody>
          <a:bodyPr/>
          <a:lstStyle/>
          <a:p>
            <a:r>
              <a:rPr lang="en-US" altLang="zh-TW" dirty="0" err="1"/>
              <a:t>GAN+Autoencoder</a:t>
            </a:r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en-US" altLang="zh-TW" dirty="0" err="1"/>
              <a:t>InfoGAN</a:t>
            </a:r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en-US" altLang="zh-TW" dirty="0" err="1"/>
              <a:t>BiGAN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3596640" y="547530"/>
            <a:ext cx="1539240" cy="96075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Generator</a:t>
            </a:r>
          </a:p>
          <a:p>
            <a:pPr algn="ctr"/>
            <a:r>
              <a:rPr lang="en-US" altLang="zh-TW" sz="2400" dirty="0"/>
              <a:t>(Decoder)</a:t>
            </a:r>
            <a:endParaRPr lang="zh-TW" altLang="en-US" sz="2400" dirty="0"/>
          </a:p>
        </p:txBody>
      </p:sp>
      <p:sp>
        <p:nvSpPr>
          <p:cNvPr id="5" name="矩形 4"/>
          <p:cNvSpPr/>
          <p:nvPr/>
        </p:nvSpPr>
        <p:spPr>
          <a:xfrm>
            <a:off x="5425440" y="547530"/>
            <a:ext cx="1203960" cy="96075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Discriminator</a:t>
            </a:r>
            <a:endParaRPr lang="zh-TW" altLang="en-US" sz="2400" dirty="0"/>
          </a:p>
        </p:txBody>
      </p:sp>
      <p:sp>
        <p:nvSpPr>
          <p:cNvPr id="6" name="矩形 5"/>
          <p:cNvSpPr/>
          <p:nvPr/>
        </p:nvSpPr>
        <p:spPr>
          <a:xfrm>
            <a:off x="7501890" y="547530"/>
            <a:ext cx="1203960" cy="9607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Encoder</a:t>
            </a:r>
            <a:endParaRPr lang="zh-TW" altLang="en-US" sz="2400" dirty="0"/>
          </a:p>
        </p:txBody>
      </p:sp>
      <p:sp>
        <p:nvSpPr>
          <p:cNvPr id="7" name="文字方塊 6"/>
          <p:cNvSpPr txBox="1"/>
          <p:nvPr/>
        </p:nvSpPr>
        <p:spPr>
          <a:xfrm>
            <a:off x="6715125" y="797074"/>
            <a:ext cx="701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+</a:t>
            </a:r>
            <a:endParaRPr lang="zh-TW" altLang="en-US" sz="2800" dirty="0"/>
          </a:p>
        </p:txBody>
      </p:sp>
      <p:sp>
        <p:nvSpPr>
          <p:cNvPr id="11" name="矩形 10"/>
          <p:cNvSpPr/>
          <p:nvPr/>
        </p:nvSpPr>
        <p:spPr>
          <a:xfrm>
            <a:off x="6629400" y="2343149"/>
            <a:ext cx="1203960" cy="96075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Discriminator</a:t>
            </a:r>
            <a:endParaRPr lang="zh-TW" altLang="en-US" sz="2400" dirty="0"/>
          </a:p>
        </p:txBody>
      </p:sp>
      <p:sp>
        <p:nvSpPr>
          <p:cNvPr id="12" name="矩形 11"/>
          <p:cNvSpPr/>
          <p:nvPr/>
        </p:nvSpPr>
        <p:spPr>
          <a:xfrm>
            <a:off x="4160044" y="2361090"/>
            <a:ext cx="1539240" cy="96075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Generator</a:t>
            </a:r>
          </a:p>
          <a:p>
            <a:pPr algn="ctr"/>
            <a:r>
              <a:rPr lang="en-US" altLang="zh-TW" sz="2400" dirty="0"/>
              <a:t>(Decoder)</a:t>
            </a:r>
            <a:endParaRPr lang="zh-TW" altLang="en-US" sz="2400" dirty="0"/>
          </a:p>
        </p:txBody>
      </p:sp>
      <p:sp>
        <p:nvSpPr>
          <p:cNvPr id="13" name="矩形 12"/>
          <p:cNvSpPr/>
          <p:nvPr/>
        </p:nvSpPr>
        <p:spPr>
          <a:xfrm>
            <a:off x="1985011" y="2343148"/>
            <a:ext cx="1203960" cy="9607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Encoder</a:t>
            </a:r>
            <a:endParaRPr lang="zh-TW" altLang="en-US" sz="2400" dirty="0"/>
          </a:p>
        </p:txBody>
      </p:sp>
      <p:cxnSp>
        <p:nvCxnSpPr>
          <p:cNvPr id="15" name="直線單箭頭接點 14"/>
          <p:cNvCxnSpPr/>
          <p:nvPr/>
        </p:nvCxnSpPr>
        <p:spPr>
          <a:xfrm>
            <a:off x="3825240" y="2823526"/>
            <a:ext cx="33480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15"/>
          <p:cNvCxnSpPr/>
          <p:nvPr/>
        </p:nvCxnSpPr>
        <p:spPr>
          <a:xfrm>
            <a:off x="5699284" y="2841467"/>
            <a:ext cx="33480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/>
          <p:cNvSpPr txBox="1"/>
          <p:nvPr/>
        </p:nvSpPr>
        <p:spPr>
          <a:xfrm>
            <a:off x="3469481" y="2552700"/>
            <a:ext cx="424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z</a:t>
            </a:r>
            <a:endParaRPr lang="zh-TW" altLang="en-US" sz="2400" dirty="0"/>
          </a:p>
        </p:txBody>
      </p:sp>
      <p:sp>
        <p:nvSpPr>
          <p:cNvPr id="18" name="文字方塊 17"/>
          <p:cNvSpPr txBox="1"/>
          <p:nvPr/>
        </p:nvSpPr>
        <p:spPr>
          <a:xfrm>
            <a:off x="5892165" y="2592693"/>
            <a:ext cx="424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x</a:t>
            </a:r>
            <a:endParaRPr lang="zh-TW" altLang="en-US" sz="2400" dirty="0"/>
          </a:p>
        </p:txBody>
      </p:sp>
      <p:cxnSp>
        <p:nvCxnSpPr>
          <p:cNvPr id="19" name="直線單箭頭接點 18"/>
          <p:cNvCxnSpPr/>
          <p:nvPr/>
        </p:nvCxnSpPr>
        <p:spPr>
          <a:xfrm>
            <a:off x="6239351" y="2854009"/>
            <a:ext cx="33480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單箭頭接點 19"/>
          <p:cNvCxnSpPr/>
          <p:nvPr/>
        </p:nvCxnSpPr>
        <p:spPr>
          <a:xfrm>
            <a:off x="7883366" y="2854009"/>
            <a:ext cx="33480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字方塊 20"/>
          <p:cNvSpPr txBox="1"/>
          <p:nvPr/>
        </p:nvSpPr>
        <p:spPr>
          <a:xfrm>
            <a:off x="8194349" y="2583167"/>
            <a:ext cx="989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scalar</a:t>
            </a:r>
            <a:endParaRPr lang="zh-TW" altLang="en-US" sz="2400" dirty="0"/>
          </a:p>
        </p:txBody>
      </p:sp>
      <p:cxnSp>
        <p:nvCxnSpPr>
          <p:cNvPr id="24" name="直線單箭頭接點 23"/>
          <p:cNvCxnSpPr/>
          <p:nvPr/>
        </p:nvCxnSpPr>
        <p:spPr>
          <a:xfrm>
            <a:off x="3242786" y="2814000"/>
            <a:ext cx="33480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單箭頭接點 24"/>
          <p:cNvCxnSpPr/>
          <p:nvPr/>
        </p:nvCxnSpPr>
        <p:spPr>
          <a:xfrm>
            <a:off x="1629014" y="2814000"/>
            <a:ext cx="33480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字方塊 25"/>
          <p:cNvSpPr txBox="1"/>
          <p:nvPr/>
        </p:nvSpPr>
        <p:spPr>
          <a:xfrm>
            <a:off x="1273255" y="2543174"/>
            <a:ext cx="424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x</a:t>
            </a:r>
            <a:endParaRPr lang="zh-TW" altLang="en-US" sz="2400" dirty="0"/>
          </a:p>
        </p:txBody>
      </p:sp>
      <p:sp>
        <p:nvSpPr>
          <p:cNvPr id="27" name="矩形 26"/>
          <p:cNvSpPr/>
          <p:nvPr/>
        </p:nvSpPr>
        <p:spPr>
          <a:xfrm>
            <a:off x="4286959" y="3730528"/>
            <a:ext cx="1203960" cy="96075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Discriminator</a:t>
            </a:r>
            <a:endParaRPr lang="zh-TW" altLang="en-US" sz="2400" dirty="0"/>
          </a:p>
        </p:txBody>
      </p:sp>
      <p:sp>
        <p:nvSpPr>
          <p:cNvPr id="28" name="矩形 27"/>
          <p:cNvSpPr/>
          <p:nvPr/>
        </p:nvSpPr>
        <p:spPr>
          <a:xfrm>
            <a:off x="1817603" y="3748469"/>
            <a:ext cx="1539240" cy="96075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Generator</a:t>
            </a:r>
          </a:p>
          <a:p>
            <a:pPr algn="ctr"/>
            <a:r>
              <a:rPr lang="en-US" altLang="zh-TW" sz="2400" dirty="0"/>
              <a:t>(Decoder)</a:t>
            </a:r>
            <a:endParaRPr lang="zh-TW" altLang="en-US" sz="2400" dirty="0"/>
          </a:p>
        </p:txBody>
      </p:sp>
      <p:sp>
        <p:nvSpPr>
          <p:cNvPr id="29" name="矩形 28"/>
          <p:cNvSpPr/>
          <p:nvPr/>
        </p:nvSpPr>
        <p:spPr>
          <a:xfrm>
            <a:off x="6837998" y="3752403"/>
            <a:ext cx="1203960" cy="9607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Encoder</a:t>
            </a:r>
            <a:endParaRPr lang="zh-TW" altLang="en-US" sz="2400" dirty="0"/>
          </a:p>
        </p:txBody>
      </p:sp>
      <p:cxnSp>
        <p:nvCxnSpPr>
          <p:cNvPr id="30" name="直線單箭頭接點 29"/>
          <p:cNvCxnSpPr/>
          <p:nvPr/>
        </p:nvCxnSpPr>
        <p:spPr>
          <a:xfrm>
            <a:off x="1482799" y="4210905"/>
            <a:ext cx="33480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單箭頭接點 30"/>
          <p:cNvCxnSpPr/>
          <p:nvPr/>
        </p:nvCxnSpPr>
        <p:spPr>
          <a:xfrm>
            <a:off x="3356843" y="4228846"/>
            <a:ext cx="33480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字方塊 31"/>
          <p:cNvSpPr txBox="1"/>
          <p:nvPr/>
        </p:nvSpPr>
        <p:spPr>
          <a:xfrm>
            <a:off x="1058925" y="3955456"/>
            <a:ext cx="424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z</a:t>
            </a:r>
            <a:endParaRPr lang="zh-TW" altLang="en-US" sz="2400" dirty="0"/>
          </a:p>
        </p:txBody>
      </p:sp>
      <p:sp>
        <p:nvSpPr>
          <p:cNvPr id="33" name="文字方塊 32"/>
          <p:cNvSpPr txBox="1"/>
          <p:nvPr/>
        </p:nvSpPr>
        <p:spPr>
          <a:xfrm>
            <a:off x="3549724" y="3980072"/>
            <a:ext cx="424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x</a:t>
            </a:r>
            <a:endParaRPr lang="zh-TW" altLang="en-US" sz="2400" dirty="0"/>
          </a:p>
        </p:txBody>
      </p:sp>
      <p:cxnSp>
        <p:nvCxnSpPr>
          <p:cNvPr id="34" name="直線單箭頭接點 33"/>
          <p:cNvCxnSpPr/>
          <p:nvPr/>
        </p:nvCxnSpPr>
        <p:spPr>
          <a:xfrm>
            <a:off x="3896910" y="4241388"/>
            <a:ext cx="33480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單箭頭接點 34"/>
          <p:cNvCxnSpPr/>
          <p:nvPr/>
        </p:nvCxnSpPr>
        <p:spPr>
          <a:xfrm>
            <a:off x="5540925" y="4241388"/>
            <a:ext cx="33480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單箭頭接點 36"/>
          <p:cNvCxnSpPr/>
          <p:nvPr/>
        </p:nvCxnSpPr>
        <p:spPr>
          <a:xfrm>
            <a:off x="8095773" y="4223255"/>
            <a:ext cx="33480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字方塊 38"/>
          <p:cNvSpPr txBox="1"/>
          <p:nvPr/>
        </p:nvSpPr>
        <p:spPr>
          <a:xfrm>
            <a:off x="8339783" y="3992422"/>
            <a:ext cx="424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z</a:t>
            </a:r>
            <a:endParaRPr lang="zh-TW" altLang="en-US" sz="2400" dirty="0"/>
          </a:p>
        </p:txBody>
      </p:sp>
      <p:sp>
        <p:nvSpPr>
          <p:cNvPr id="40" name="矩形 39"/>
          <p:cNvSpPr/>
          <p:nvPr/>
        </p:nvSpPr>
        <p:spPr>
          <a:xfrm>
            <a:off x="6352969" y="5405529"/>
            <a:ext cx="1203960" cy="96075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Discriminator</a:t>
            </a:r>
            <a:endParaRPr lang="zh-TW" altLang="en-US" sz="2400" dirty="0"/>
          </a:p>
        </p:txBody>
      </p:sp>
      <p:sp>
        <p:nvSpPr>
          <p:cNvPr id="41" name="矩形 40"/>
          <p:cNvSpPr/>
          <p:nvPr/>
        </p:nvSpPr>
        <p:spPr>
          <a:xfrm>
            <a:off x="3142030" y="5399025"/>
            <a:ext cx="1539240" cy="3731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Decoder</a:t>
            </a:r>
            <a:endParaRPr lang="zh-TW" altLang="en-US" sz="2400" dirty="0"/>
          </a:p>
        </p:txBody>
      </p:sp>
      <p:sp>
        <p:nvSpPr>
          <p:cNvPr id="42" name="矩形 41"/>
          <p:cNvSpPr/>
          <p:nvPr/>
        </p:nvSpPr>
        <p:spPr>
          <a:xfrm>
            <a:off x="3148727" y="6027571"/>
            <a:ext cx="1532096" cy="3864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Encoder</a:t>
            </a:r>
            <a:endParaRPr lang="zh-TW" altLang="en-US" sz="2400" dirty="0"/>
          </a:p>
        </p:txBody>
      </p:sp>
      <p:cxnSp>
        <p:nvCxnSpPr>
          <p:cNvPr id="44" name="直線單箭頭接點 43"/>
          <p:cNvCxnSpPr>
            <a:cxnSpLocks/>
          </p:cNvCxnSpPr>
          <p:nvPr/>
        </p:nvCxnSpPr>
        <p:spPr>
          <a:xfrm>
            <a:off x="4721548" y="6225525"/>
            <a:ext cx="33480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6" name="群組 65"/>
          <p:cNvGrpSpPr/>
          <p:nvPr/>
        </p:nvGrpSpPr>
        <p:grpSpPr>
          <a:xfrm>
            <a:off x="5670979" y="5394760"/>
            <a:ext cx="681990" cy="461665"/>
            <a:chOff x="5557361" y="5825346"/>
            <a:chExt cx="681990" cy="461665"/>
          </a:xfrm>
        </p:grpSpPr>
        <p:sp>
          <p:nvSpPr>
            <p:cNvPr id="46" name="文字方塊 45"/>
            <p:cNvSpPr txBox="1"/>
            <p:nvPr/>
          </p:nvSpPr>
          <p:spPr>
            <a:xfrm>
              <a:off x="5557361" y="5825346"/>
              <a:ext cx="4248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x</a:t>
              </a:r>
              <a:endParaRPr lang="zh-TW" altLang="en-US" sz="2400" dirty="0"/>
            </a:p>
          </p:txBody>
        </p:sp>
        <p:cxnSp>
          <p:nvCxnSpPr>
            <p:cNvPr id="47" name="直線單箭頭接點 46"/>
            <p:cNvCxnSpPr/>
            <p:nvPr/>
          </p:nvCxnSpPr>
          <p:spPr>
            <a:xfrm>
              <a:off x="5904547" y="6086662"/>
              <a:ext cx="334804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8" name="直線單箭頭接點 47"/>
          <p:cNvCxnSpPr/>
          <p:nvPr/>
        </p:nvCxnSpPr>
        <p:spPr>
          <a:xfrm>
            <a:off x="7606935" y="5916389"/>
            <a:ext cx="33480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單箭頭接點 52"/>
          <p:cNvCxnSpPr>
            <a:cxnSpLocks/>
          </p:cNvCxnSpPr>
          <p:nvPr/>
        </p:nvCxnSpPr>
        <p:spPr>
          <a:xfrm>
            <a:off x="3763690" y="4417121"/>
            <a:ext cx="0" cy="502207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單箭頭接點 54"/>
          <p:cNvCxnSpPr>
            <a:cxnSpLocks/>
          </p:cNvCxnSpPr>
          <p:nvPr/>
        </p:nvCxnSpPr>
        <p:spPr>
          <a:xfrm>
            <a:off x="3762131" y="4919328"/>
            <a:ext cx="3705951" cy="0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單箭頭接點 55"/>
          <p:cNvCxnSpPr>
            <a:cxnSpLocks/>
          </p:cNvCxnSpPr>
          <p:nvPr/>
        </p:nvCxnSpPr>
        <p:spPr>
          <a:xfrm rot="16200000">
            <a:off x="7258288" y="4751926"/>
            <a:ext cx="33480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文字方塊 63"/>
          <p:cNvSpPr txBox="1"/>
          <p:nvPr/>
        </p:nvSpPr>
        <p:spPr>
          <a:xfrm>
            <a:off x="5848588" y="3992422"/>
            <a:ext cx="989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scalar</a:t>
            </a:r>
            <a:endParaRPr lang="zh-TW" altLang="en-US" sz="2400" dirty="0"/>
          </a:p>
        </p:txBody>
      </p:sp>
      <p:sp>
        <p:nvSpPr>
          <p:cNvPr id="65" name="文字方塊 64"/>
          <p:cNvSpPr txBox="1"/>
          <p:nvPr/>
        </p:nvSpPr>
        <p:spPr>
          <a:xfrm>
            <a:off x="7931499" y="5652860"/>
            <a:ext cx="989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scalar</a:t>
            </a:r>
            <a:endParaRPr lang="zh-TW" altLang="en-US" sz="2400" dirty="0"/>
          </a:p>
        </p:txBody>
      </p:sp>
      <p:cxnSp>
        <p:nvCxnSpPr>
          <p:cNvPr id="67" name="直線單箭頭接點 66"/>
          <p:cNvCxnSpPr/>
          <p:nvPr/>
        </p:nvCxnSpPr>
        <p:spPr>
          <a:xfrm>
            <a:off x="6011974" y="6162391"/>
            <a:ext cx="33480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文字方塊 67"/>
          <p:cNvSpPr txBox="1"/>
          <p:nvPr/>
        </p:nvSpPr>
        <p:spPr>
          <a:xfrm>
            <a:off x="5656215" y="5891565"/>
            <a:ext cx="424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z</a:t>
            </a:r>
            <a:endParaRPr lang="zh-TW" altLang="en-US" sz="2400" dirty="0"/>
          </a:p>
        </p:txBody>
      </p:sp>
      <p:cxnSp>
        <p:nvCxnSpPr>
          <p:cNvPr id="69" name="直線單箭頭接點 68"/>
          <p:cNvCxnSpPr/>
          <p:nvPr/>
        </p:nvCxnSpPr>
        <p:spPr>
          <a:xfrm>
            <a:off x="2813900" y="5585590"/>
            <a:ext cx="33480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線單箭頭接點 69"/>
          <p:cNvCxnSpPr/>
          <p:nvPr/>
        </p:nvCxnSpPr>
        <p:spPr>
          <a:xfrm>
            <a:off x="2813453" y="6241457"/>
            <a:ext cx="33480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線單箭頭接點 71"/>
          <p:cNvCxnSpPr>
            <a:cxnSpLocks/>
          </p:cNvCxnSpPr>
          <p:nvPr/>
        </p:nvCxnSpPr>
        <p:spPr>
          <a:xfrm>
            <a:off x="4721995" y="5561392"/>
            <a:ext cx="33480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文字方塊 72"/>
          <p:cNvSpPr txBox="1"/>
          <p:nvPr/>
        </p:nvSpPr>
        <p:spPr>
          <a:xfrm>
            <a:off x="2423980" y="5989985"/>
            <a:ext cx="424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x</a:t>
            </a:r>
            <a:endParaRPr lang="zh-TW" altLang="en-US" sz="2400" dirty="0"/>
          </a:p>
        </p:txBody>
      </p:sp>
      <p:sp>
        <p:nvSpPr>
          <p:cNvPr id="74" name="文字方塊 73"/>
          <p:cNvSpPr txBox="1"/>
          <p:nvPr/>
        </p:nvSpPr>
        <p:spPr>
          <a:xfrm>
            <a:off x="4946883" y="5316994"/>
            <a:ext cx="424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x</a:t>
            </a:r>
            <a:endParaRPr lang="zh-TW" altLang="en-US" sz="2400" dirty="0"/>
          </a:p>
        </p:txBody>
      </p:sp>
      <p:sp>
        <p:nvSpPr>
          <p:cNvPr id="75" name="文字方塊 74"/>
          <p:cNvSpPr txBox="1"/>
          <p:nvPr/>
        </p:nvSpPr>
        <p:spPr>
          <a:xfrm>
            <a:off x="2433558" y="5316224"/>
            <a:ext cx="424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z</a:t>
            </a:r>
            <a:endParaRPr lang="zh-TW" altLang="en-US" sz="2400" dirty="0"/>
          </a:p>
        </p:txBody>
      </p:sp>
      <p:sp>
        <p:nvSpPr>
          <p:cNvPr id="76" name="文字方塊 75"/>
          <p:cNvSpPr txBox="1"/>
          <p:nvPr/>
        </p:nvSpPr>
        <p:spPr>
          <a:xfrm>
            <a:off x="4958737" y="5952401"/>
            <a:ext cx="424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z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647896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1" grpId="0" animBg="1"/>
      <p:bldP spid="12" grpId="0" animBg="1"/>
      <p:bldP spid="13" grpId="0" animBg="1"/>
      <p:bldP spid="17" grpId="0"/>
      <p:bldP spid="18" grpId="0"/>
      <p:bldP spid="21" grpId="0"/>
      <p:bldP spid="26" grpId="0"/>
      <p:bldP spid="27" grpId="0" animBg="1"/>
      <p:bldP spid="28" grpId="0" animBg="1"/>
      <p:bldP spid="29" grpId="0" animBg="1"/>
      <p:bldP spid="32" grpId="0"/>
      <p:bldP spid="33" grpId="0"/>
      <p:bldP spid="39" grpId="0"/>
      <p:bldP spid="40" grpId="0" animBg="1"/>
      <p:bldP spid="41" grpId="0" animBg="1"/>
      <p:bldP spid="42" grpId="0" animBg="1"/>
      <p:bldP spid="64" grpId="0"/>
      <p:bldP spid="65" grpId="0"/>
      <p:bldP spid="68" grpId="0"/>
      <p:bldP spid="73" grpId="0"/>
      <p:bldP spid="74" grpId="0"/>
      <p:bldP spid="75" grpId="0"/>
      <p:bldP spid="7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VAE+GAN - Sample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9500" y="2197102"/>
            <a:ext cx="5949114" cy="3676652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6870700" y="2478159"/>
            <a:ext cx="1460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0000FF"/>
                </a:solidFill>
              </a:rPr>
              <a:t>blurry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6870700" y="4201660"/>
            <a:ext cx="1460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0000FF"/>
                </a:solidFill>
              </a:rPr>
              <a:t>sharp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6870700" y="5007089"/>
            <a:ext cx="1460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0000FF"/>
                </a:solidFill>
              </a:rPr>
              <a:t>sharp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8433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550" y="1855789"/>
            <a:ext cx="5937250" cy="377171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VAE+GAN - Reconstruction</a:t>
            </a: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2314575" y="5792603"/>
            <a:ext cx="451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GAN cannot do reconstruction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116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 err="1"/>
              <a:t>InfoGAN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834389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altLang="zh-TW" dirty="0"/>
              <a:t>What is </a:t>
            </a:r>
            <a:r>
              <a:rPr lang="en-US" altLang="zh-TW" dirty="0" err="1"/>
              <a:t>InfoGAN</a:t>
            </a:r>
            <a:r>
              <a:rPr lang="en-US" altLang="zh-TW" dirty="0"/>
              <a:t>?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5954385" y="2345081"/>
            <a:ext cx="1203960" cy="96075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Discriminator</a:t>
            </a:r>
            <a:endParaRPr lang="zh-TW" altLang="en-US" sz="2400" dirty="0"/>
          </a:p>
        </p:txBody>
      </p:sp>
      <p:sp>
        <p:nvSpPr>
          <p:cNvPr id="6" name="矩形 5"/>
          <p:cNvSpPr/>
          <p:nvPr/>
        </p:nvSpPr>
        <p:spPr>
          <a:xfrm>
            <a:off x="4187834" y="3873701"/>
            <a:ext cx="1203960" cy="9607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Encoder</a:t>
            </a:r>
            <a:endParaRPr lang="zh-TW" altLang="en-US" sz="2400" dirty="0"/>
          </a:p>
        </p:txBody>
      </p:sp>
      <p:cxnSp>
        <p:nvCxnSpPr>
          <p:cNvPr id="11" name="直線單箭頭接點 10"/>
          <p:cNvCxnSpPr>
            <a:cxnSpLocks/>
          </p:cNvCxnSpPr>
          <p:nvPr/>
        </p:nvCxnSpPr>
        <p:spPr>
          <a:xfrm>
            <a:off x="4782028" y="3254523"/>
            <a:ext cx="0" cy="55411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11"/>
          <p:cNvCxnSpPr>
            <a:cxnSpLocks/>
            <a:endCxn id="18" idx="1"/>
          </p:cNvCxnSpPr>
          <p:nvPr/>
        </p:nvCxnSpPr>
        <p:spPr>
          <a:xfrm>
            <a:off x="7227354" y="2852657"/>
            <a:ext cx="608642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字方塊 17"/>
          <p:cNvSpPr txBox="1"/>
          <p:nvPr/>
        </p:nvSpPr>
        <p:spPr>
          <a:xfrm>
            <a:off x="7835996" y="2621824"/>
            <a:ext cx="989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scalar</a:t>
            </a:r>
            <a:endParaRPr lang="zh-TW" altLang="en-US" sz="2400" dirty="0"/>
          </a:p>
        </p:txBody>
      </p:sp>
      <p:sp>
        <p:nvSpPr>
          <p:cNvPr id="5" name="矩形 4"/>
          <p:cNvSpPr/>
          <p:nvPr/>
        </p:nvSpPr>
        <p:spPr>
          <a:xfrm>
            <a:off x="2404404" y="2345081"/>
            <a:ext cx="1539240" cy="96075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Generator</a:t>
            </a:r>
          </a:p>
          <a:p>
            <a:pPr algn="ctr"/>
            <a:r>
              <a:rPr lang="en-US" altLang="zh-TW" sz="2400" dirty="0"/>
              <a:t>(Decoder)</a:t>
            </a:r>
            <a:endParaRPr lang="zh-TW" altLang="en-US" sz="2400" dirty="0"/>
          </a:p>
        </p:txBody>
      </p:sp>
      <p:cxnSp>
        <p:nvCxnSpPr>
          <p:cNvPr id="7" name="直線單箭頭接點 6"/>
          <p:cNvCxnSpPr>
            <a:cxnSpLocks/>
          </p:cNvCxnSpPr>
          <p:nvPr/>
        </p:nvCxnSpPr>
        <p:spPr>
          <a:xfrm>
            <a:off x="1969397" y="2819866"/>
            <a:ext cx="37932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/>
          <p:cNvSpPr txBox="1"/>
          <p:nvPr/>
        </p:nvSpPr>
        <p:spPr>
          <a:xfrm>
            <a:off x="1155030" y="2607167"/>
            <a:ext cx="424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=</a:t>
            </a:r>
            <a:endParaRPr lang="zh-TW" altLang="en-US" sz="2400" dirty="0"/>
          </a:p>
        </p:txBody>
      </p:sp>
      <p:sp>
        <p:nvSpPr>
          <p:cNvPr id="20" name="矩形 19"/>
          <p:cNvSpPr/>
          <p:nvPr/>
        </p:nvSpPr>
        <p:spPr>
          <a:xfrm>
            <a:off x="890426" y="2345081"/>
            <a:ext cx="316008" cy="9195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z</a:t>
            </a:r>
            <a:endParaRPr lang="zh-TW" altLang="en-US" sz="2400" dirty="0"/>
          </a:p>
        </p:txBody>
      </p:sp>
      <p:sp>
        <p:nvSpPr>
          <p:cNvPr id="21" name="矩形 20"/>
          <p:cNvSpPr/>
          <p:nvPr/>
        </p:nvSpPr>
        <p:spPr>
          <a:xfrm>
            <a:off x="1564489" y="2345081"/>
            <a:ext cx="316008" cy="4929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z’</a:t>
            </a:r>
            <a:endParaRPr lang="zh-TW" altLang="en-US" sz="2400" dirty="0"/>
          </a:p>
        </p:txBody>
      </p:sp>
      <p:sp>
        <p:nvSpPr>
          <p:cNvPr id="22" name="矩形 21"/>
          <p:cNvSpPr/>
          <p:nvPr/>
        </p:nvSpPr>
        <p:spPr>
          <a:xfrm>
            <a:off x="1564489" y="2855617"/>
            <a:ext cx="316008" cy="4090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c</a:t>
            </a:r>
            <a:endParaRPr lang="zh-TW" altLang="en-US" sz="2400" dirty="0"/>
          </a:p>
        </p:txBody>
      </p:sp>
      <p:cxnSp>
        <p:nvCxnSpPr>
          <p:cNvPr id="24" name="直線單箭頭接點 23"/>
          <p:cNvCxnSpPr>
            <a:cxnSpLocks/>
          </p:cNvCxnSpPr>
          <p:nvPr/>
        </p:nvCxnSpPr>
        <p:spPr>
          <a:xfrm>
            <a:off x="3998170" y="2837999"/>
            <a:ext cx="37932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/>
          <p:cNvSpPr/>
          <p:nvPr/>
        </p:nvSpPr>
        <p:spPr>
          <a:xfrm>
            <a:off x="4441875" y="2432964"/>
            <a:ext cx="674126" cy="77380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x</a:t>
            </a:r>
            <a:endParaRPr lang="zh-TW" altLang="en-US" sz="2400" dirty="0"/>
          </a:p>
        </p:txBody>
      </p:sp>
      <p:cxnSp>
        <p:nvCxnSpPr>
          <p:cNvPr id="39" name="直線單箭頭接點 38"/>
          <p:cNvCxnSpPr>
            <a:cxnSpLocks/>
          </p:cNvCxnSpPr>
          <p:nvPr/>
        </p:nvCxnSpPr>
        <p:spPr>
          <a:xfrm>
            <a:off x="4789814" y="4919328"/>
            <a:ext cx="0" cy="55411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矩形 39"/>
          <p:cNvSpPr/>
          <p:nvPr/>
        </p:nvSpPr>
        <p:spPr>
          <a:xfrm>
            <a:off x="4620934" y="5558316"/>
            <a:ext cx="316008" cy="4090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c</a:t>
            </a:r>
            <a:endParaRPr lang="zh-TW" altLang="en-US" sz="2400" dirty="0"/>
          </a:p>
        </p:txBody>
      </p:sp>
      <p:sp>
        <p:nvSpPr>
          <p:cNvPr id="41" name="文字方塊 40"/>
          <p:cNvSpPr txBox="1"/>
          <p:nvPr/>
        </p:nvSpPr>
        <p:spPr>
          <a:xfrm>
            <a:off x="1969397" y="5197876"/>
            <a:ext cx="2820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Predict the code c that generates x</a:t>
            </a:r>
            <a:endParaRPr lang="zh-TW" altLang="en-US" sz="2400" dirty="0"/>
          </a:p>
        </p:txBody>
      </p:sp>
      <p:cxnSp>
        <p:nvCxnSpPr>
          <p:cNvPr id="43" name="直線單箭頭接點 42"/>
          <p:cNvCxnSpPr>
            <a:cxnSpLocks/>
          </p:cNvCxnSpPr>
          <p:nvPr/>
        </p:nvCxnSpPr>
        <p:spPr>
          <a:xfrm>
            <a:off x="5287687" y="2833892"/>
            <a:ext cx="608642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矩形 43"/>
          <p:cNvSpPr/>
          <p:nvPr/>
        </p:nvSpPr>
        <p:spPr>
          <a:xfrm>
            <a:off x="628650" y="2046513"/>
            <a:ext cx="4930321" cy="420914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5" name="文字方塊 44"/>
          <p:cNvSpPr txBox="1"/>
          <p:nvPr/>
        </p:nvSpPr>
        <p:spPr>
          <a:xfrm>
            <a:off x="1155030" y="4079188"/>
            <a:ext cx="2444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i="1" u="sng" dirty="0"/>
              <a:t>“Auto-encoder”</a:t>
            </a:r>
            <a:endParaRPr lang="zh-TW" altLang="en-US" sz="2800" b="1" i="1" u="sng" dirty="0"/>
          </a:p>
        </p:txBody>
      </p:sp>
      <p:sp>
        <p:nvSpPr>
          <p:cNvPr id="46" name="文字方塊 45"/>
          <p:cNvSpPr txBox="1"/>
          <p:nvPr/>
        </p:nvSpPr>
        <p:spPr>
          <a:xfrm>
            <a:off x="6589726" y="4003458"/>
            <a:ext cx="18838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Parameter </a:t>
            </a:r>
          </a:p>
          <a:p>
            <a:pPr algn="ctr"/>
            <a:r>
              <a:rPr lang="en-US" altLang="zh-TW" sz="2400" dirty="0"/>
              <a:t>sharing</a:t>
            </a:r>
            <a:endParaRPr lang="zh-TW" altLang="en-US" sz="2400" dirty="0"/>
          </a:p>
        </p:txBody>
      </p:sp>
      <p:cxnSp>
        <p:nvCxnSpPr>
          <p:cNvPr id="47" name="直線單箭頭接點 46"/>
          <p:cNvCxnSpPr>
            <a:cxnSpLocks/>
            <a:stCxn id="4" idx="2"/>
          </p:cNvCxnSpPr>
          <p:nvPr/>
        </p:nvCxnSpPr>
        <p:spPr>
          <a:xfrm>
            <a:off x="6556365" y="3305835"/>
            <a:ext cx="395978" cy="632744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單箭頭接點 49"/>
          <p:cNvCxnSpPr>
            <a:cxnSpLocks/>
          </p:cNvCxnSpPr>
          <p:nvPr/>
        </p:nvCxnSpPr>
        <p:spPr>
          <a:xfrm>
            <a:off x="5391794" y="4317665"/>
            <a:ext cx="1362560" cy="36412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字方塊 25"/>
          <p:cNvSpPr txBox="1"/>
          <p:nvPr/>
        </p:nvSpPr>
        <p:spPr>
          <a:xfrm>
            <a:off x="6351057" y="4864828"/>
            <a:ext cx="23612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(only the last layer is different)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480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8" grpId="0"/>
      <p:bldP spid="5" grpId="0" animBg="1"/>
      <p:bldP spid="9" grpId="0"/>
      <p:bldP spid="20" grpId="0" animBg="1"/>
      <p:bldP spid="21" grpId="0" animBg="1"/>
      <p:bldP spid="22" grpId="0" animBg="1"/>
      <p:bldP spid="25" grpId="0" animBg="1"/>
      <p:bldP spid="40" grpId="0" animBg="1"/>
      <p:bldP spid="41" grpId="0"/>
      <p:bldP spid="44" grpId="0" animBg="1"/>
      <p:bldP spid="45" grpId="0"/>
      <p:bldP spid="46" grpId="0"/>
      <p:bldP spid="2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Motivation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1096" y="365126"/>
            <a:ext cx="5244524" cy="3063257"/>
          </a:xfrm>
          <a:prstGeom prst="rect">
            <a:avLst/>
          </a:prstGeom>
        </p:spPr>
      </p:pic>
      <p:grpSp>
        <p:nvGrpSpPr>
          <p:cNvPr id="19" name="群組 18"/>
          <p:cNvGrpSpPr/>
          <p:nvPr/>
        </p:nvGrpSpPr>
        <p:grpSpPr>
          <a:xfrm>
            <a:off x="1308470" y="3421926"/>
            <a:ext cx="6129496" cy="973295"/>
            <a:chOff x="1352454" y="1961650"/>
            <a:chExt cx="6129496" cy="973295"/>
          </a:xfrm>
        </p:grpSpPr>
        <p:sp>
          <p:nvSpPr>
            <p:cNvPr id="5" name="矩形 4"/>
            <p:cNvSpPr/>
            <p:nvPr/>
          </p:nvSpPr>
          <p:spPr>
            <a:xfrm>
              <a:off x="2192369" y="1961650"/>
              <a:ext cx="1539240" cy="960754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Generator</a:t>
              </a:r>
            </a:p>
            <a:p>
              <a:pPr algn="ctr"/>
              <a:r>
                <a:rPr lang="en-US" altLang="zh-TW" sz="2400" dirty="0"/>
                <a:t>(Decoder)</a:t>
              </a:r>
              <a:endParaRPr lang="zh-TW" altLang="en-US" sz="2400" dirty="0"/>
            </a:p>
          </p:txBody>
        </p:sp>
        <p:cxnSp>
          <p:nvCxnSpPr>
            <p:cNvPr id="6" name="直線單箭頭接點 5"/>
            <p:cNvCxnSpPr>
              <a:cxnSpLocks/>
            </p:cNvCxnSpPr>
            <p:nvPr/>
          </p:nvCxnSpPr>
          <p:spPr>
            <a:xfrm>
              <a:off x="1757362" y="2436435"/>
              <a:ext cx="379328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矩形 6"/>
            <p:cNvSpPr/>
            <p:nvPr/>
          </p:nvSpPr>
          <p:spPr>
            <a:xfrm>
              <a:off x="1352454" y="1961650"/>
              <a:ext cx="316008" cy="49292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z’</a:t>
              </a:r>
              <a:endParaRPr lang="zh-TW" altLang="en-US" sz="2400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1352454" y="2472186"/>
              <a:ext cx="316008" cy="409031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c</a:t>
              </a:r>
              <a:endParaRPr lang="zh-TW" altLang="en-US" sz="2400" dirty="0"/>
            </a:p>
          </p:txBody>
        </p:sp>
        <p:cxnSp>
          <p:nvCxnSpPr>
            <p:cNvPr id="9" name="直線單箭頭接點 8"/>
            <p:cNvCxnSpPr>
              <a:cxnSpLocks/>
            </p:cNvCxnSpPr>
            <p:nvPr/>
          </p:nvCxnSpPr>
          <p:spPr>
            <a:xfrm>
              <a:off x="3786135" y="2454568"/>
              <a:ext cx="379328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矩形 9"/>
            <p:cNvSpPr/>
            <p:nvPr/>
          </p:nvSpPr>
          <p:spPr>
            <a:xfrm>
              <a:off x="4229840" y="2049533"/>
              <a:ext cx="674126" cy="773804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x</a:t>
              </a:r>
              <a:endParaRPr lang="zh-TW" altLang="en-US" sz="2400" dirty="0"/>
            </a:p>
          </p:txBody>
        </p:sp>
        <p:sp>
          <p:nvSpPr>
            <p:cNvPr id="11" name="矩形 10"/>
            <p:cNvSpPr/>
            <p:nvPr/>
          </p:nvSpPr>
          <p:spPr>
            <a:xfrm>
              <a:off x="5416354" y="1974191"/>
              <a:ext cx="1203960" cy="96075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Encoder</a:t>
              </a:r>
              <a:endParaRPr lang="zh-TW" altLang="en-US" sz="2400" dirty="0"/>
            </a:p>
          </p:txBody>
        </p:sp>
        <p:sp>
          <p:nvSpPr>
            <p:cNvPr id="12" name="矩形 11"/>
            <p:cNvSpPr/>
            <p:nvPr/>
          </p:nvSpPr>
          <p:spPr>
            <a:xfrm>
              <a:off x="7165942" y="2262047"/>
              <a:ext cx="316008" cy="409031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c</a:t>
              </a:r>
              <a:endParaRPr lang="zh-TW" altLang="en-US" sz="2400" dirty="0"/>
            </a:p>
          </p:txBody>
        </p:sp>
        <p:cxnSp>
          <p:nvCxnSpPr>
            <p:cNvPr id="13" name="直線單箭頭接點 12"/>
            <p:cNvCxnSpPr>
              <a:cxnSpLocks/>
            </p:cNvCxnSpPr>
            <p:nvPr/>
          </p:nvCxnSpPr>
          <p:spPr>
            <a:xfrm>
              <a:off x="4972206" y="2459228"/>
              <a:ext cx="379328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單箭頭接點 13"/>
            <p:cNvCxnSpPr>
              <a:cxnSpLocks/>
            </p:cNvCxnSpPr>
            <p:nvPr/>
          </p:nvCxnSpPr>
          <p:spPr>
            <a:xfrm>
              <a:off x="6686574" y="2472186"/>
              <a:ext cx="379328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文字方塊 19"/>
          <p:cNvSpPr txBox="1"/>
          <p:nvPr/>
        </p:nvSpPr>
        <p:spPr>
          <a:xfrm>
            <a:off x="1912160" y="2079254"/>
            <a:ext cx="15770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2800" dirty="0">
                <a:solidFill>
                  <a:srgbClr val="0000FF"/>
                </a:solidFill>
              </a:rPr>
              <a:t>Regular</a:t>
            </a:r>
          </a:p>
          <a:p>
            <a:pPr algn="r"/>
            <a:r>
              <a:rPr lang="en-US" altLang="zh-TW" sz="2800" dirty="0">
                <a:solidFill>
                  <a:srgbClr val="0000FF"/>
                </a:solidFill>
              </a:rPr>
              <a:t>GAN</a:t>
            </a:r>
            <a:endParaRPr lang="zh-TW" altLang="en-US" sz="2800" dirty="0">
              <a:solidFill>
                <a:srgbClr val="0000FF"/>
              </a:solidFill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0" y="4724280"/>
            <a:ext cx="9283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TW" sz="2400" dirty="0"/>
              <a:t>c must have clear influence on x, so the encoder can recover c from x</a:t>
            </a:r>
            <a:endParaRPr lang="zh-TW" altLang="en-US" sz="2400" dirty="0"/>
          </a:p>
        </p:txBody>
      </p:sp>
      <p:cxnSp>
        <p:nvCxnSpPr>
          <p:cNvPr id="22" name="直線單箭頭接點 21"/>
          <p:cNvCxnSpPr>
            <a:cxnSpLocks/>
          </p:cNvCxnSpPr>
          <p:nvPr/>
        </p:nvCxnSpPr>
        <p:spPr>
          <a:xfrm rot="16200000">
            <a:off x="4333254" y="4531157"/>
            <a:ext cx="379328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字方塊 22"/>
          <p:cNvSpPr txBox="1"/>
          <p:nvPr/>
        </p:nvSpPr>
        <p:spPr>
          <a:xfrm>
            <a:off x="-1587" y="5216912"/>
            <a:ext cx="4929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TW" sz="2400" dirty="0"/>
              <a:t>c will be easy to interpret </a:t>
            </a:r>
            <a:endParaRPr lang="zh-TW" altLang="en-US" sz="2400" dirty="0"/>
          </a:p>
        </p:txBody>
      </p:sp>
      <p:sp>
        <p:nvSpPr>
          <p:cNvPr id="24" name="文字方塊 23"/>
          <p:cNvSpPr txBox="1"/>
          <p:nvPr/>
        </p:nvSpPr>
        <p:spPr>
          <a:xfrm>
            <a:off x="2212912" y="5778871"/>
            <a:ext cx="66589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A specific dimension c</a:t>
            </a:r>
            <a:r>
              <a:rPr lang="en-US" altLang="zh-TW" sz="2400" baseline="-25000" dirty="0"/>
              <a:t>i</a:t>
            </a:r>
            <a:r>
              <a:rPr lang="en-US" altLang="zh-TW" sz="2400" dirty="0"/>
              <a:t> cannot cooperate with other feature dimensions to have influence.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249518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6122"/>
            <a:ext cx="9144000" cy="560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7555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5565"/>
            <a:ext cx="9144000" cy="555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8462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4858"/>
            <a:ext cx="9144000" cy="257085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15715"/>
            <a:ext cx="9144000" cy="265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7796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3614"/>
            <a:ext cx="9144000" cy="551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8290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 err="1"/>
              <a:t>BiGAN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990600" y="4429919"/>
            <a:ext cx="7315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latin typeface="Lucida Grande"/>
              </a:rPr>
              <a:t>Jeff Donahue</a:t>
            </a:r>
            <a:r>
              <a:rPr lang="en-US" altLang="zh-TW" dirty="0">
                <a:solidFill>
                  <a:srgbClr val="000000"/>
                </a:solidFill>
                <a:latin typeface="Lucida Grande"/>
              </a:rPr>
              <a:t>, </a:t>
            </a:r>
            <a:r>
              <a:rPr lang="en-US" altLang="zh-TW" dirty="0">
                <a:latin typeface="Lucida Grande"/>
              </a:rPr>
              <a:t>Philipp </a:t>
            </a:r>
            <a:r>
              <a:rPr lang="en-US" altLang="zh-TW" dirty="0" err="1">
                <a:latin typeface="Lucida Grande"/>
              </a:rPr>
              <a:t>Krähenbühl</a:t>
            </a:r>
            <a:r>
              <a:rPr lang="en-US" altLang="zh-TW" dirty="0">
                <a:solidFill>
                  <a:srgbClr val="000000"/>
                </a:solidFill>
                <a:latin typeface="Lucida Grande"/>
              </a:rPr>
              <a:t>, </a:t>
            </a:r>
            <a:r>
              <a:rPr lang="en-US" altLang="zh-TW" dirty="0">
                <a:latin typeface="Lucida Grande"/>
              </a:rPr>
              <a:t>Trevor Darrell, “</a:t>
            </a:r>
            <a:r>
              <a:rPr lang="en-US" altLang="zh-TW" dirty="0"/>
              <a:t>Adversarial Feature Learning”,</a:t>
            </a:r>
            <a:r>
              <a:rPr lang="zh-TW" altLang="en-US" dirty="0"/>
              <a:t> </a:t>
            </a:r>
            <a:r>
              <a:rPr lang="en-US" altLang="zh-TW" dirty="0"/>
              <a:t>ICLR,</a:t>
            </a:r>
            <a:r>
              <a:rPr lang="zh-TW" altLang="en-US" dirty="0"/>
              <a:t> </a:t>
            </a:r>
            <a:r>
              <a:rPr lang="en-US" altLang="zh-TW" dirty="0"/>
              <a:t>2017</a:t>
            </a:r>
          </a:p>
        </p:txBody>
      </p:sp>
      <p:sp>
        <p:nvSpPr>
          <p:cNvPr id="5" name="矩形 4"/>
          <p:cNvSpPr/>
          <p:nvPr/>
        </p:nvSpPr>
        <p:spPr>
          <a:xfrm>
            <a:off x="990600" y="5072876"/>
            <a:ext cx="7467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latin typeface="Lucida Grande"/>
              </a:rPr>
              <a:t>Vincent </a:t>
            </a:r>
            <a:r>
              <a:rPr lang="en-US" altLang="zh-TW" dirty="0" err="1">
                <a:latin typeface="Lucida Grande"/>
              </a:rPr>
              <a:t>Dumoulin</a:t>
            </a:r>
            <a:r>
              <a:rPr lang="en-US" altLang="zh-TW" dirty="0">
                <a:solidFill>
                  <a:srgbClr val="000000"/>
                </a:solidFill>
                <a:latin typeface="Lucida Grande"/>
              </a:rPr>
              <a:t>, </a:t>
            </a:r>
            <a:r>
              <a:rPr lang="en-US" altLang="zh-TW" dirty="0">
                <a:latin typeface="Lucida Grande"/>
              </a:rPr>
              <a:t>Ishmael </a:t>
            </a:r>
            <a:r>
              <a:rPr lang="en-US" altLang="zh-TW" dirty="0" err="1">
                <a:latin typeface="Lucida Grande"/>
              </a:rPr>
              <a:t>Belghazi</a:t>
            </a:r>
            <a:r>
              <a:rPr lang="en-US" altLang="zh-TW" dirty="0">
                <a:solidFill>
                  <a:srgbClr val="000000"/>
                </a:solidFill>
                <a:latin typeface="Lucida Grande"/>
              </a:rPr>
              <a:t>, </a:t>
            </a:r>
            <a:r>
              <a:rPr lang="en-US" altLang="zh-TW" dirty="0">
                <a:latin typeface="Lucida Grande"/>
              </a:rPr>
              <a:t>Ben Poole</a:t>
            </a:r>
            <a:r>
              <a:rPr lang="en-US" altLang="zh-TW" dirty="0">
                <a:solidFill>
                  <a:srgbClr val="000000"/>
                </a:solidFill>
                <a:latin typeface="Lucida Grande"/>
              </a:rPr>
              <a:t>, </a:t>
            </a:r>
            <a:r>
              <a:rPr lang="en-US" altLang="zh-TW" dirty="0">
                <a:latin typeface="Lucida Grande"/>
              </a:rPr>
              <a:t>Olivier </a:t>
            </a:r>
            <a:r>
              <a:rPr lang="en-US" altLang="zh-TW" dirty="0" err="1">
                <a:latin typeface="Lucida Grande"/>
              </a:rPr>
              <a:t>Mastropietro</a:t>
            </a:r>
            <a:r>
              <a:rPr lang="en-US" altLang="zh-TW" dirty="0">
                <a:solidFill>
                  <a:srgbClr val="000000"/>
                </a:solidFill>
                <a:latin typeface="Lucida Grande"/>
              </a:rPr>
              <a:t>, </a:t>
            </a:r>
            <a:r>
              <a:rPr lang="en-US" altLang="zh-TW" dirty="0">
                <a:latin typeface="Lucida Grande"/>
              </a:rPr>
              <a:t>Alex Lamb</a:t>
            </a:r>
            <a:r>
              <a:rPr lang="en-US" altLang="zh-TW" dirty="0">
                <a:solidFill>
                  <a:srgbClr val="000000"/>
                </a:solidFill>
                <a:latin typeface="Lucida Grande"/>
              </a:rPr>
              <a:t>, </a:t>
            </a:r>
            <a:r>
              <a:rPr lang="en-US" altLang="zh-TW" dirty="0">
                <a:latin typeface="Lucida Grande"/>
              </a:rPr>
              <a:t>Martin </a:t>
            </a:r>
            <a:r>
              <a:rPr lang="en-US" altLang="zh-TW" dirty="0" err="1">
                <a:latin typeface="Lucida Grande"/>
              </a:rPr>
              <a:t>Arjovsky</a:t>
            </a:r>
            <a:r>
              <a:rPr lang="en-US" altLang="zh-TW" dirty="0">
                <a:solidFill>
                  <a:srgbClr val="000000"/>
                </a:solidFill>
                <a:latin typeface="Lucida Grande"/>
              </a:rPr>
              <a:t>, </a:t>
            </a:r>
            <a:r>
              <a:rPr lang="en-US" altLang="zh-TW" dirty="0">
                <a:latin typeface="Lucida Grande"/>
              </a:rPr>
              <a:t>Aaron </a:t>
            </a:r>
            <a:r>
              <a:rPr lang="en-US" altLang="zh-TW" dirty="0" err="1">
                <a:latin typeface="Lucida Grande"/>
              </a:rPr>
              <a:t>Courville</a:t>
            </a:r>
            <a:r>
              <a:rPr lang="en-US" altLang="zh-TW" dirty="0">
                <a:latin typeface="Lucida Grande"/>
              </a:rPr>
              <a:t>, “</a:t>
            </a:r>
            <a:r>
              <a:rPr lang="en-US" altLang="zh-TW" dirty="0" err="1"/>
              <a:t>Adversarially</a:t>
            </a:r>
            <a:r>
              <a:rPr lang="en-US" altLang="zh-TW" dirty="0"/>
              <a:t> Learned Inference</a:t>
            </a:r>
            <a:r>
              <a:rPr lang="en-US" altLang="zh-TW" dirty="0">
                <a:latin typeface="Lucida Grande"/>
              </a:rPr>
              <a:t>”, </a:t>
            </a:r>
            <a:r>
              <a:rPr lang="en-US" altLang="zh-TW" dirty="0"/>
              <a:t>ICLR,</a:t>
            </a:r>
            <a:r>
              <a:rPr lang="zh-TW" altLang="en-US" dirty="0"/>
              <a:t> </a:t>
            </a:r>
            <a:r>
              <a:rPr lang="en-US" altLang="zh-TW" dirty="0"/>
              <a:t>2017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637954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GAN + Autoencoder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157749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BiGAN</a:t>
            </a:r>
            <a:endParaRPr lang="zh-TW" altLang="en-US" dirty="0"/>
          </a:p>
        </p:txBody>
      </p:sp>
      <p:sp>
        <p:nvSpPr>
          <p:cNvPr id="7" name="矩形 6"/>
          <p:cNvSpPr/>
          <p:nvPr/>
        </p:nvSpPr>
        <p:spPr>
          <a:xfrm>
            <a:off x="628650" y="3480594"/>
            <a:ext cx="1985736" cy="11303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Encoder</a:t>
            </a:r>
            <a:endParaRPr lang="zh-TW" altLang="en-US" sz="2400" dirty="0"/>
          </a:p>
        </p:txBody>
      </p:sp>
      <p:sp>
        <p:nvSpPr>
          <p:cNvPr id="8" name="矩形 7"/>
          <p:cNvSpPr/>
          <p:nvPr/>
        </p:nvSpPr>
        <p:spPr>
          <a:xfrm>
            <a:off x="2912382" y="3480594"/>
            <a:ext cx="1985736" cy="11303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Decoder</a:t>
            </a:r>
            <a:endParaRPr lang="zh-TW" altLang="en-US" sz="2400" dirty="0"/>
          </a:p>
        </p:txBody>
      </p:sp>
      <p:sp>
        <p:nvSpPr>
          <p:cNvPr id="9" name="矩形 8"/>
          <p:cNvSpPr/>
          <p:nvPr/>
        </p:nvSpPr>
        <p:spPr>
          <a:xfrm>
            <a:off x="6229350" y="3480594"/>
            <a:ext cx="1985736" cy="11303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Discriminator</a:t>
            </a:r>
            <a:endParaRPr lang="zh-TW" altLang="en-US" sz="2400" dirty="0"/>
          </a:p>
        </p:txBody>
      </p:sp>
      <p:sp>
        <p:nvSpPr>
          <p:cNvPr id="10" name="箭號: 向右 9"/>
          <p:cNvSpPr/>
          <p:nvPr/>
        </p:nvSpPr>
        <p:spPr>
          <a:xfrm rot="16200000">
            <a:off x="1254125" y="4695258"/>
            <a:ext cx="734786" cy="56605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箭號: 向右 10"/>
          <p:cNvSpPr/>
          <p:nvPr/>
        </p:nvSpPr>
        <p:spPr>
          <a:xfrm rot="5400000" flipV="1">
            <a:off x="3537857" y="2792015"/>
            <a:ext cx="734786" cy="56605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2" name="箭號: 向右 11"/>
          <p:cNvSpPr/>
          <p:nvPr/>
        </p:nvSpPr>
        <p:spPr>
          <a:xfrm rot="16200000">
            <a:off x="1254126" y="2816282"/>
            <a:ext cx="734786" cy="56605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箭號: 向右 12"/>
          <p:cNvSpPr/>
          <p:nvPr/>
        </p:nvSpPr>
        <p:spPr>
          <a:xfrm rot="5400000" flipV="1">
            <a:off x="3558262" y="4733415"/>
            <a:ext cx="734786" cy="56605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箭號: 向右 13"/>
          <p:cNvSpPr/>
          <p:nvPr/>
        </p:nvSpPr>
        <p:spPr>
          <a:xfrm rot="16200000">
            <a:off x="6361917" y="4694179"/>
            <a:ext cx="691902" cy="56605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箭號: 向右 14"/>
          <p:cNvSpPr/>
          <p:nvPr/>
        </p:nvSpPr>
        <p:spPr>
          <a:xfrm rot="16200000">
            <a:off x="6854824" y="2802194"/>
            <a:ext cx="734786" cy="56605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727309" y="5302796"/>
            <a:ext cx="1788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Image x</a:t>
            </a:r>
            <a:endParaRPr lang="zh-TW" altLang="en-US" sz="2400" dirty="0"/>
          </a:p>
        </p:txBody>
      </p:sp>
      <p:sp>
        <p:nvSpPr>
          <p:cNvPr id="17" name="文字方塊 16"/>
          <p:cNvSpPr txBox="1"/>
          <p:nvPr/>
        </p:nvSpPr>
        <p:spPr>
          <a:xfrm>
            <a:off x="778237" y="2313136"/>
            <a:ext cx="1788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code z</a:t>
            </a:r>
            <a:endParaRPr lang="zh-TW" altLang="en-US" sz="2400" dirty="0"/>
          </a:p>
        </p:txBody>
      </p:sp>
      <p:sp>
        <p:nvSpPr>
          <p:cNvPr id="19" name="文字方塊 18"/>
          <p:cNvSpPr txBox="1"/>
          <p:nvPr/>
        </p:nvSpPr>
        <p:spPr>
          <a:xfrm>
            <a:off x="3011041" y="5302795"/>
            <a:ext cx="1788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Image x</a:t>
            </a:r>
            <a:endParaRPr lang="zh-TW" altLang="en-US" sz="2400" dirty="0"/>
          </a:p>
        </p:txBody>
      </p:sp>
      <p:sp>
        <p:nvSpPr>
          <p:cNvPr id="20" name="文字方塊 19"/>
          <p:cNvSpPr txBox="1"/>
          <p:nvPr/>
        </p:nvSpPr>
        <p:spPr>
          <a:xfrm>
            <a:off x="3075668" y="2270252"/>
            <a:ext cx="1788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code z</a:t>
            </a:r>
            <a:endParaRPr lang="zh-TW" altLang="en-US" sz="2400" dirty="0"/>
          </a:p>
        </p:txBody>
      </p:sp>
      <p:sp>
        <p:nvSpPr>
          <p:cNvPr id="21" name="箭號: 向右 20"/>
          <p:cNvSpPr/>
          <p:nvPr/>
        </p:nvSpPr>
        <p:spPr>
          <a:xfrm rot="16200000">
            <a:off x="7412222" y="4715620"/>
            <a:ext cx="734786" cy="56605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文字方塊 21"/>
          <p:cNvSpPr txBox="1"/>
          <p:nvPr/>
        </p:nvSpPr>
        <p:spPr>
          <a:xfrm>
            <a:off x="5708168" y="5383837"/>
            <a:ext cx="1788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Image x</a:t>
            </a:r>
            <a:endParaRPr lang="zh-TW" altLang="en-US" sz="2400" dirty="0"/>
          </a:p>
        </p:txBody>
      </p:sp>
      <p:sp>
        <p:nvSpPr>
          <p:cNvPr id="23" name="文字方塊 22"/>
          <p:cNvSpPr txBox="1"/>
          <p:nvPr/>
        </p:nvSpPr>
        <p:spPr>
          <a:xfrm>
            <a:off x="6990897" y="5395385"/>
            <a:ext cx="1788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code z</a:t>
            </a:r>
            <a:endParaRPr lang="zh-TW" altLang="en-US" sz="2400" dirty="0"/>
          </a:p>
        </p:txBody>
      </p:sp>
      <p:sp>
        <p:nvSpPr>
          <p:cNvPr id="24" name="文字方塊 23"/>
          <p:cNvSpPr txBox="1"/>
          <p:nvPr/>
        </p:nvSpPr>
        <p:spPr>
          <a:xfrm>
            <a:off x="6141127" y="1886832"/>
            <a:ext cx="21621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from encoder or decoder?</a:t>
            </a:r>
            <a:endParaRPr lang="zh-TW" altLang="en-US" sz="2400" dirty="0"/>
          </a:p>
        </p:txBody>
      </p:sp>
      <p:sp>
        <p:nvSpPr>
          <p:cNvPr id="25" name="文字方塊 24"/>
          <p:cNvSpPr txBox="1"/>
          <p:nvPr/>
        </p:nvSpPr>
        <p:spPr>
          <a:xfrm>
            <a:off x="1023641" y="5659734"/>
            <a:ext cx="1195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(real)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3140298" y="5659734"/>
            <a:ext cx="1659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(generated)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3140296" y="1549480"/>
            <a:ext cx="16591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(from prior distribution)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51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17" grpId="0"/>
      <p:bldP spid="19" grpId="0"/>
      <p:bldP spid="20" grpId="0"/>
      <p:bldP spid="21" grpId="0" animBg="1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Algorithm</a:t>
            </a:r>
            <a:endParaRPr lang="zh-TW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28649" y="1825624"/>
                <a:ext cx="7994651" cy="5032376"/>
              </a:xfrm>
            </p:spPr>
            <p:txBody>
              <a:bodyPr>
                <a:normAutofit/>
              </a:bodyPr>
              <a:lstStyle/>
              <a:p>
                <a:r>
                  <a:rPr lang="en-US" altLang="zh-TW" sz="2400" dirty="0"/>
                  <a:t>Initialize encoder </a:t>
                </a:r>
                <a:r>
                  <a:rPr lang="en-US" altLang="zh-TW" sz="2400" dirty="0" err="1"/>
                  <a:t>En</a:t>
                </a:r>
                <a:r>
                  <a:rPr lang="en-US" altLang="zh-TW" sz="2400" dirty="0"/>
                  <a:t>, decoder De, discriminator Dis</a:t>
                </a:r>
              </a:p>
              <a:p>
                <a:r>
                  <a:rPr lang="en-US" altLang="zh-TW" sz="2400" dirty="0"/>
                  <a:t>In each iteration:</a:t>
                </a:r>
              </a:p>
              <a:p>
                <a:pPr lvl="1"/>
                <a:r>
                  <a:rPr lang="en-US" altLang="zh-TW" dirty="0"/>
                  <a:t>Sample M images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⋯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r>
                  <a:rPr lang="zh-TW" altLang="en-US" dirty="0"/>
                  <a:t> </a:t>
                </a:r>
                <a:r>
                  <a:rPr lang="en-US" altLang="zh-TW" dirty="0"/>
                  <a:t>from database</a:t>
                </a:r>
              </a:p>
              <a:p>
                <a:pPr lvl="1"/>
                <a:r>
                  <a:rPr lang="en-US" altLang="zh-TW" dirty="0"/>
                  <a:t>Generate M codes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acc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en-US" altLang="zh-TW" i="1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acc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⋯,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acc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r>
                  <a:rPr lang="en-US" altLang="zh-TW" dirty="0"/>
                  <a:t> from encoder </a:t>
                </a:r>
                <a:endParaRPr lang="en-US" altLang="zh-TW" i="1" dirty="0">
                  <a:latin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acc>
                      </m:e>
                      <m:sup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𝐸𝑛</m:t>
                    </m:r>
                    <m:d>
                      <m:dPr>
                        <m:ctrlP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e>
                    </m:d>
                  </m:oMath>
                </a14:m>
                <a:endParaRPr lang="en-US" altLang="zh-TW" sz="2400" b="0" dirty="0"/>
              </a:p>
              <a:p>
                <a:pPr lvl="1"/>
                <a:r>
                  <a:rPr lang="en-US" altLang="zh-TW" dirty="0"/>
                  <a:t>Sample M codes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en-US" altLang="zh-TW" i="1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⋯,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r>
                  <a:rPr lang="zh-TW" altLang="en-US" dirty="0"/>
                  <a:t> </a:t>
                </a:r>
                <a:r>
                  <a:rPr lang="en-US" altLang="zh-TW" dirty="0"/>
                  <a:t>from prior P(z)</a:t>
                </a:r>
              </a:p>
              <a:p>
                <a:pPr lvl="1"/>
                <a:r>
                  <a:rPr lang="en-US" altLang="zh-TW" dirty="0"/>
                  <a:t>Generate M codes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en-US" altLang="zh-TW" i="1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⋯,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r>
                  <a:rPr lang="en-US" altLang="zh-TW" dirty="0"/>
                  <a:t> from decoder </a:t>
                </a:r>
                <a:endParaRPr lang="en-US" altLang="zh-TW" i="1" dirty="0">
                  <a:latin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  <m:r>
                      <a:rPr lang="en-US" altLang="zh-TW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𝐷𝑒</m:t>
                    </m:r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zh-TW" sz="2400" dirty="0"/>
                  <a:t> </a:t>
                </a:r>
                <a:endParaRPr lang="zh-TW" altLang="en-US" sz="2400" dirty="0"/>
              </a:p>
              <a:p>
                <a:pPr lvl="1"/>
                <a:r>
                  <a:rPr lang="en-US" altLang="zh-TW" dirty="0"/>
                  <a:t>Update Dis to increase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𝐷𝑖𝑠</m:t>
                    </m:r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̃"/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zh-TW" dirty="0"/>
                  <a:t>, decrease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𝐷𝑖𝑠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̃"/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e>
                    </m:d>
                  </m:oMath>
                </a14:m>
                <a:endParaRPr lang="en-US" altLang="zh-TW" dirty="0"/>
              </a:p>
              <a:p>
                <a:pPr lvl="1"/>
                <a:r>
                  <a:rPr lang="en-US" altLang="zh-TW" dirty="0"/>
                  <a:t>Update </a:t>
                </a:r>
                <a:r>
                  <a:rPr lang="en-US" altLang="zh-TW" dirty="0" err="1"/>
                  <a:t>En</a:t>
                </a:r>
                <a:r>
                  <a:rPr lang="en-US" altLang="zh-TW" dirty="0"/>
                  <a:t> and De to decrease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𝐷𝑖𝑠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̃"/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zh-TW" dirty="0"/>
                  <a:t>, increase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𝐷𝑖𝑠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̃"/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e>
                    </m:d>
                  </m:oMath>
                </a14:m>
                <a:endParaRPr lang="en-US" altLang="zh-TW" dirty="0"/>
              </a:p>
              <a:p>
                <a:pPr lvl="1"/>
                <a:endParaRPr lang="zh-TW" altLang="en-US" dirty="0"/>
              </a:p>
            </p:txBody>
          </p:sp>
        </mc:Choice>
        <mc:Fallback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49" y="1825624"/>
                <a:ext cx="7994651" cy="5032376"/>
              </a:xfrm>
              <a:blipFill>
                <a:blip r:embed="rId3"/>
                <a:stretch>
                  <a:fillRect l="-991" t="-169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639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768134" y="2085747"/>
            <a:ext cx="1985736" cy="7733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Encoder</a:t>
            </a:r>
            <a:endParaRPr lang="zh-TW" altLang="en-US" sz="2400" dirty="0"/>
          </a:p>
        </p:txBody>
      </p:sp>
      <p:sp>
        <p:nvSpPr>
          <p:cNvPr id="8" name="矩形 7"/>
          <p:cNvSpPr/>
          <p:nvPr/>
        </p:nvSpPr>
        <p:spPr>
          <a:xfrm>
            <a:off x="3051866" y="2085747"/>
            <a:ext cx="1985736" cy="81151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Decoder</a:t>
            </a:r>
            <a:endParaRPr lang="zh-TW" altLang="en-US" sz="2400" dirty="0"/>
          </a:p>
        </p:txBody>
      </p:sp>
      <p:sp>
        <p:nvSpPr>
          <p:cNvPr id="9" name="矩形 8"/>
          <p:cNvSpPr/>
          <p:nvPr/>
        </p:nvSpPr>
        <p:spPr>
          <a:xfrm>
            <a:off x="6368834" y="2085747"/>
            <a:ext cx="1985736" cy="81151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Discriminator</a:t>
            </a:r>
            <a:endParaRPr lang="zh-TW" altLang="en-US" sz="2400" dirty="0"/>
          </a:p>
        </p:txBody>
      </p:sp>
      <p:sp>
        <p:nvSpPr>
          <p:cNvPr id="10" name="箭號: 向右 9"/>
          <p:cNvSpPr/>
          <p:nvPr/>
        </p:nvSpPr>
        <p:spPr>
          <a:xfrm rot="16200000">
            <a:off x="1393609" y="2943949"/>
            <a:ext cx="734786" cy="56605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箭號: 向右 10"/>
          <p:cNvSpPr/>
          <p:nvPr/>
        </p:nvSpPr>
        <p:spPr>
          <a:xfrm rot="5400000" flipV="1">
            <a:off x="3677341" y="1397168"/>
            <a:ext cx="734786" cy="56605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2" name="箭號: 向右 11"/>
          <p:cNvSpPr/>
          <p:nvPr/>
        </p:nvSpPr>
        <p:spPr>
          <a:xfrm rot="16200000">
            <a:off x="1393610" y="1421435"/>
            <a:ext cx="734786" cy="56605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箭號: 向右 12"/>
          <p:cNvSpPr/>
          <p:nvPr/>
        </p:nvSpPr>
        <p:spPr>
          <a:xfrm rot="5400000" flipV="1">
            <a:off x="3697746" y="2982106"/>
            <a:ext cx="734786" cy="56605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箭號: 向右 13"/>
          <p:cNvSpPr/>
          <p:nvPr/>
        </p:nvSpPr>
        <p:spPr>
          <a:xfrm rot="16200000">
            <a:off x="6501401" y="2958373"/>
            <a:ext cx="691902" cy="56605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箭號: 向右 14"/>
          <p:cNvSpPr/>
          <p:nvPr/>
        </p:nvSpPr>
        <p:spPr>
          <a:xfrm rot="16200000">
            <a:off x="6994308" y="1407347"/>
            <a:ext cx="734786" cy="56605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866793" y="3551487"/>
            <a:ext cx="1788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Image x</a:t>
            </a:r>
            <a:endParaRPr lang="zh-TW" altLang="en-US" sz="2400" dirty="0"/>
          </a:p>
        </p:txBody>
      </p:sp>
      <p:sp>
        <p:nvSpPr>
          <p:cNvPr id="17" name="文字方塊 16"/>
          <p:cNvSpPr txBox="1"/>
          <p:nvPr/>
        </p:nvSpPr>
        <p:spPr>
          <a:xfrm>
            <a:off x="917721" y="918289"/>
            <a:ext cx="1788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code z</a:t>
            </a:r>
            <a:endParaRPr lang="zh-TW" altLang="en-US" sz="2400" dirty="0"/>
          </a:p>
        </p:txBody>
      </p:sp>
      <p:sp>
        <p:nvSpPr>
          <p:cNvPr id="19" name="文字方塊 18"/>
          <p:cNvSpPr txBox="1"/>
          <p:nvPr/>
        </p:nvSpPr>
        <p:spPr>
          <a:xfrm>
            <a:off x="3150525" y="3551486"/>
            <a:ext cx="1788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Image x</a:t>
            </a:r>
            <a:endParaRPr lang="zh-TW" altLang="en-US" sz="2400" dirty="0"/>
          </a:p>
        </p:txBody>
      </p:sp>
      <p:sp>
        <p:nvSpPr>
          <p:cNvPr id="20" name="文字方塊 19"/>
          <p:cNvSpPr txBox="1"/>
          <p:nvPr/>
        </p:nvSpPr>
        <p:spPr>
          <a:xfrm>
            <a:off x="3215152" y="875405"/>
            <a:ext cx="1788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code z</a:t>
            </a:r>
            <a:endParaRPr lang="zh-TW" altLang="en-US" sz="2400" dirty="0"/>
          </a:p>
        </p:txBody>
      </p:sp>
      <p:sp>
        <p:nvSpPr>
          <p:cNvPr id="21" name="箭號: 向右 20"/>
          <p:cNvSpPr/>
          <p:nvPr/>
        </p:nvSpPr>
        <p:spPr>
          <a:xfrm rot="16200000">
            <a:off x="7551706" y="2979814"/>
            <a:ext cx="734786" cy="56605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文字方塊 21"/>
          <p:cNvSpPr txBox="1"/>
          <p:nvPr/>
        </p:nvSpPr>
        <p:spPr>
          <a:xfrm>
            <a:off x="5847652" y="3648031"/>
            <a:ext cx="1788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Image x</a:t>
            </a:r>
            <a:endParaRPr lang="zh-TW" altLang="en-US" sz="2400" dirty="0"/>
          </a:p>
        </p:txBody>
      </p:sp>
      <p:sp>
        <p:nvSpPr>
          <p:cNvPr id="23" name="文字方塊 22"/>
          <p:cNvSpPr txBox="1"/>
          <p:nvPr/>
        </p:nvSpPr>
        <p:spPr>
          <a:xfrm>
            <a:off x="7130381" y="3659579"/>
            <a:ext cx="1788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code z</a:t>
            </a:r>
            <a:endParaRPr lang="zh-TW" altLang="en-US" sz="2400" dirty="0"/>
          </a:p>
        </p:txBody>
      </p:sp>
      <p:sp>
        <p:nvSpPr>
          <p:cNvPr id="24" name="文字方塊 23"/>
          <p:cNvSpPr txBox="1"/>
          <p:nvPr/>
        </p:nvSpPr>
        <p:spPr>
          <a:xfrm>
            <a:off x="6280611" y="491985"/>
            <a:ext cx="21621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from encoder or decoder?</a:t>
            </a:r>
            <a:endParaRPr lang="zh-TW" altLang="en-US" sz="2400" dirty="0"/>
          </a:p>
        </p:txBody>
      </p:sp>
      <p:sp>
        <p:nvSpPr>
          <p:cNvPr id="25" name="文字方塊 24"/>
          <p:cNvSpPr txBox="1"/>
          <p:nvPr/>
        </p:nvSpPr>
        <p:spPr>
          <a:xfrm>
            <a:off x="1163125" y="3908425"/>
            <a:ext cx="1195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(real)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3279782" y="3908425"/>
            <a:ext cx="1659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(generated)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3279780" y="154633"/>
            <a:ext cx="16591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(from prior distribution)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1279203" y="4370090"/>
                <a:ext cx="96359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9203" y="4370090"/>
                <a:ext cx="963597" cy="369332"/>
              </a:xfrm>
              <a:prstGeom prst="rect">
                <a:avLst/>
              </a:prstGeom>
              <a:blipFill>
                <a:blip r:embed="rId3"/>
                <a:stretch>
                  <a:fillRect l="-7595" b="-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27"/>
              <p:cNvSpPr txBox="1"/>
              <p:nvPr/>
            </p:nvSpPr>
            <p:spPr>
              <a:xfrm>
                <a:off x="3583340" y="4370090"/>
                <a:ext cx="98276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8" name="文字方塊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3340" y="4370090"/>
                <a:ext cx="982769" cy="369332"/>
              </a:xfrm>
              <a:prstGeom prst="rect">
                <a:avLst/>
              </a:prstGeom>
              <a:blipFill>
                <a:blip r:embed="rId4"/>
                <a:stretch>
                  <a:fillRect l="-9938" b="-3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字方塊 3"/>
          <p:cNvSpPr txBox="1"/>
          <p:nvPr/>
        </p:nvSpPr>
        <p:spPr>
          <a:xfrm>
            <a:off x="6048445" y="4139257"/>
            <a:ext cx="2595138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Evaluate the difference between P and Q</a:t>
            </a:r>
            <a:endParaRPr lang="zh-TW" altLang="en-US" sz="2400" dirty="0"/>
          </a:p>
        </p:txBody>
      </p:sp>
      <p:sp>
        <p:nvSpPr>
          <p:cNvPr id="29" name="文字方塊 28"/>
          <p:cNvSpPr txBox="1"/>
          <p:nvPr/>
        </p:nvSpPr>
        <p:spPr>
          <a:xfrm>
            <a:off x="917721" y="4860462"/>
            <a:ext cx="3989483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To make P</a:t>
            </a:r>
            <a:r>
              <a:rPr lang="zh-TW" altLang="en-US" sz="2400" dirty="0"/>
              <a:t> </a:t>
            </a:r>
            <a:r>
              <a:rPr lang="en-US" altLang="zh-TW" sz="2400" dirty="0"/>
              <a:t>and</a:t>
            </a:r>
            <a:r>
              <a:rPr lang="zh-TW" altLang="en-US" sz="2400" dirty="0"/>
              <a:t> </a:t>
            </a:r>
            <a:r>
              <a:rPr lang="en-US" altLang="zh-TW" sz="2400" dirty="0"/>
              <a:t>Q</a:t>
            </a:r>
            <a:r>
              <a:rPr lang="zh-TW" altLang="en-US" sz="2400" dirty="0"/>
              <a:t> </a:t>
            </a:r>
            <a:r>
              <a:rPr lang="en-US" altLang="zh-TW" sz="2400" dirty="0"/>
              <a:t>the</a:t>
            </a:r>
            <a:r>
              <a:rPr lang="zh-TW" altLang="en-US" sz="2400" dirty="0"/>
              <a:t> </a:t>
            </a:r>
            <a:r>
              <a:rPr lang="en-US" altLang="zh-TW" sz="2400" dirty="0"/>
              <a:t>same</a:t>
            </a:r>
            <a:endParaRPr lang="zh-TW" altLang="en-US" sz="2400" dirty="0"/>
          </a:p>
        </p:txBody>
      </p:sp>
      <p:sp>
        <p:nvSpPr>
          <p:cNvPr id="5" name="文字方塊 4"/>
          <p:cNvSpPr txBox="1"/>
          <p:nvPr/>
        </p:nvSpPr>
        <p:spPr>
          <a:xfrm>
            <a:off x="944451" y="5648146"/>
            <a:ext cx="24129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Optimal encoder and decoder:</a:t>
            </a:r>
            <a:endParaRPr lang="zh-TW" altLang="en-US" sz="2400" dirty="0"/>
          </a:p>
        </p:txBody>
      </p:sp>
      <p:sp>
        <p:nvSpPr>
          <p:cNvPr id="30" name="文字方塊 29"/>
          <p:cNvSpPr txBox="1"/>
          <p:nvPr/>
        </p:nvSpPr>
        <p:spPr>
          <a:xfrm>
            <a:off x="3382481" y="5561170"/>
            <a:ext cx="24129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err="1"/>
              <a:t>En</a:t>
            </a:r>
            <a:r>
              <a:rPr lang="en-US" altLang="zh-TW" sz="2400" dirty="0"/>
              <a:t>(x’) = z’</a:t>
            </a:r>
            <a:endParaRPr lang="zh-TW" altLang="en-US" sz="2400" dirty="0"/>
          </a:p>
        </p:txBody>
      </p:sp>
      <p:sp>
        <p:nvSpPr>
          <p:cNvPr id="31" name="文字方塊 30"/>
          <p:cNvSpPr txBox="1"/>
          <p:nvPr/>
        </p:nvSpPr>
        <p:spPr>
          <a:xfrm>
            <a:off x="5330065" y="5602883"/>
            <a:ext cx="1628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De(z’) = x’</a:t>
            </a:r>
            <a:endParaRPr lang="zh-TW" altLang="en-US" sz="2400" dirty="0"/>
          </a:p>
        </p:txBody>
      </p:sp>
      <p:sp>
        <p:nvSpPr>
          <p:cNvPr id="6" name="箭號: 向右 5"/>
          <p:cNvSpPr/>
          <p:nvPr/>
        </p:nvSpPr>
        <p:spPr>
          <a:xfrm>
            <a:off x="4957779" y="5648146"/>
            <a:ext cx="400050" cy="3782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文字方塊 31"/>
          <p:cNvSpPr txBox="1"/>
          <p:nvPr/>
        </p:nvSpPr>
        <p:spPr>
          <a:xfrm>
            <a:off x="5357829" y="6122598"/>
            <a:ext cx="1600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err="1"/>
              <a:t>En</a:t>
            </a:r>
            <a:r>
              <a:rPr lang="en-US" altLang="zh-TW" sz="2400" dirty="0"/>
              <a:t>(x’’) = z’’</a:t>
            </a:r>
            <a:endParaRPr lang="zh-TW" altLang="en-US" sz="2400" dirty="0"/>
          </a:p>
        </p:txBody>
      </p:sp>
      <p:sp>
        <p:nvSpPr>
          <p:cNvPr id="33" name="文字方塊 32"/>
          <p:cNvSpPr txBox="1"/>
          <p:nvPr/>
        </p:nvSpPr>
        <p:spPr>
          <a:xfrm>
            <a:off x="3343556" y="6118021"/>
            <a:ext cx="1628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De(z’’) = x’’</a:t>
            </a:r>
            <a:endParaRPr lang="zh-TW" altLang="en-US" sz="2400" dirty="0"/>
          </a:p>
        </p:txBody>
      </p:sp>
      <p:sp>
        <p:nvSpPr>
          <p:cNvPr id="34" name="箭號: 向右 33"/>
          <p:cNvSpPr/>
          <p:nvPr/>
        </p:nvSpPr>
        <p:spPr>
          <a:xfrm>
            <a:off x="4957779" y="6147976"/>
            <a:ext cx="400050" cy="3782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/>
          <p:cNvSpPr txBox="1"/>
          <p:nvPr/>
        </p:nvSpPr>
        <p:spPr>
          <a:xfrm>
            <a:off x="7130381" y="5602883"/>
            <a:ext cx="1312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For all x’</a:t>
            </a:r>
            <a:endParaRPr lang="zh-TW" altLang="en-US" sz="2400" dirty="0"/>
          </a:p>
        </p:txBody>
      </p:sp>
      <p:sp>
        <p:nvSpPr>
          <p:cNvPr id="35" name="文字方塊 34"/>
          <p:cNvSpPr txBox="1"/>
          <p:nvPr/>
        </p:nvSpPr>
        <p:spPr>
          <a:xfrm>
            <a:off x="7130381" y="6097012"/>
            <a:ext cx="1312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For all z’’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07182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" grpId="0"/>
      <p:bldP spid="4" grpId="0" animBg="1"/>
      <p:bldP spid="29" grpId="0" animBg="1"/>
      <p:bldP spid="5" grpId="0"/>
      <p:bldP spid="30" grpId="0"/>
      <p:bldP spid="31" grpId="0"/>
      <p:bldP spid="6" grpId="0" animBg="1"/>
      <p:bldP spid="32" grpId="0"/>
      <p:bldP spid="33" grpId="0"/>
      <p:bldP spid="34" grpId="0" animBg="1"/>
      <p:bldP spid="18" grpId="0"/>
      <p:bldP spid="3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BiGAN</a:t>
            </a:r>
            <a:endParaRPr lang="zh-TW" altLang="en-US" dirty="0"/>
          </a:p>
        </p:txBody>
      </p:sp>
      <p:grpSp>
        <p:nvGrpSpPr>
          <p:cNvPr id="14" name="群組 13"/>
          <p:cNvGrpSpPr/>
          <p:nvPr/>
        </p:nvGrpSpPr>
        <p:grpSpPr>
          <a:xfrm>
            <a:off x="707147" y="1641758"/>
            <a:ext cx="7692100" cy="1069579"/>
            <a:chOff x="707147" y="1641758"/>
            <a:chExt cx="7692100" cy="1069579"/>
          </a:xfrm>
        </p:grpSpPr>
        <p:sp>
          <p:nvSpPr>
            <p:cNvPr id="5" name="文字方塊 4"/>
            <p:cNvSpPr txBox="1"/>
            <p:nvPr/>
          </p:nvSpPr>
          <p:spPr>
            <a:xfrm>
              <a:off x="3338938" y="1671341"/>
              <a:ext cx="24129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 err="1"/>
                <a:t>En</a:t>
              </a:r>
              <a:r>
                <a:rPr lang="en-US" altLang="zh-TW" sz="2400" dirty="0"/>
                <a:t>(x’) = z’</a:t>
              </a:r>
              <a:endParaRPr lang="zh-TW" altLang="en-US" sz="2400" dirty="0"/>
            </a:p>
          </p:txBody>
        </p:sp>
        <p:sp>
          <p:nvSpPr>
            <p:cNvPr id="6" name="文字方塊 5"/>
            <p:cNvSpPr txBox="1"/>
            <p:nvPr/>
          </p:nvSpPr>
          <p:spPr>
            <a:xfrm>
              <a:off x="5286522" y="1713054"/>
              <a:ext cx="16281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/>
                <a:t>De(z’) = x’</a:t>
              </a:r>
              <a:endParaRPr lang="zh-TW" altLang="en-US" sz="2400" dirty="0"/>
            </a:p>
          </p:txBody>
        </p:sp>
        <p:sp>
          <p:nvSpPr>
            <p:cNvPr id="7" name="箭號: 向右 6"/>
            <p:cNvSpPr/>
            <p:nvPr/>
          </p:nvSpPr>
          <p:spPr>
            <a:xfrm>
              <a:off x="4914236" y="1758317"/>
              <a:ext cx="400050" cy="37823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文字方塊 7"/>
            <p:cNvSpPr txBox="1"/>
            <p:nvPr/>
          </p:nvSpPr>
          <p:spPr>
            <a:xfrm>
              <a:off x="5314286" y="2232769"/>
              <a:ext cx="16003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 err="1"/>
                <a:t>En</a:t>
              </a:r>
              <a:r>
                <a:rPr lang="en-US" altLang="zh-TW" sz="2400" dirty="0"/>
                <a:t>(x’’) = z’’</a:t>
              </a:r>
              <a:endParaRPr lang="zh-TW" altLang="en-US" sz="2400" dirty="0"/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3357322" y="2216434"/>
              <a:ext cx="16281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/>
                <a:t>De(z’’) = x’’</a:t>
              </a:r>
              <a:endParaRPr lang="zh-TW" altLang="en-US" sz="2400" dirty="0"/>
            </a:p>
          </p:txBody>
        </p:sp>
        <p:sp>
          <p:nvSpPr>
            <p:cNvPr id="10" name="箭號: 向右 9"/>
            <p:cNvSpPr/>
            <p:nvPr/>
          </p:nvSpPr>
          <p:spPr>
            <a:xfrm>
              <a:off x="4914236" y="2258147"/>
              <a:ext cx="400050" cy="37823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7086838" y="1713054"/>
              <a:ext cx="13124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/>
                <a:t>For all x’</a:t>
              </a:r>
              <a:endParaRPr lang="zh-TW" altLang="en-US" sz="2400" dirty="0"/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7086838" y="2207183"/>
              <a:ext cx="13124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/>
                <a:t>For all z’’</a:t>
              </a:r>
              <a:endParaRPr lang="zh-TW" altLang="en-US" sz="2400" dirty="0"/>
            </a:p>
          </p:txBody>
        </p:sp>
        <p:sp>
          <p:nvSpPr>
            <p:cNvPr id="13" name="矩形 12"/>
            <p:cNvSpPr/>
            <p:nvPr/>
          </p:nvSpPr>
          <p:spPr>
            <a:xfrm>
              <a:off x="707147" y="1641758"/>
              <a:ext cx="7692100" cy="1069579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5" name="文字方塊 14"/>
          <p:cNvSpPr txBox="1"/>
          <p:nvPr/>
        </p:nvSpPr>
        <p:spPr>
          <a:xfrm>
            <a:off x="176165" y="2950417"/>
            <a:ext cx="1683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How about?</a:t>
            </a:r>
            <a:endParaRPr lang="zh-TW" altLang="en-US" sz="2400" dirty="0"/>
          </a:p>
        </p:txBody>
      </p:sp>
      <p:sp>
        <p:nvSpPr>
          <p:cNvPr id="16" name="矩形 15"/>
          <p:cNvSpPr/>
          <p:nvPr/>
        </p:nvSpPr>
        <p:spPr>
          <a:xfrm>
            <a:off x="1339870" y="5417821"/>
            <a:ext cx="1713153" cy="5968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Encoder</a:t>
            </a:r>
            <a:endParaRPr lang="zh-TW" altLang="en-US" sz="2400" dirty="0"/>
          </a:p>
        </p:txBody>
      </p:sp>
      <p:sp>
        <p:nvSpPr>
          <p:cNvPr id="17" name="矩形 16"/>
          <p:cNvSpPr/>
          <p:nvPr/>
        </p:nvSpPr>
        <p:spPr>
          <a:xfrm>
            <a:off x="1339870" y="3758220"/>
            <a:ext cx="1713153" cy="57501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Decoder</a:t>
            </a:r>
            <a:endParaRPr lang="zh-TW" altLang="en-US" sz="2400" dirty="0"/>
          </a:p>
        </p:txBody>
      </p:sp>
      <p:sp>
        <p:nvSpPr>
          <p:cNvPr id="18" name="箭號: 向右 17"/>
          <p:cNvSpPr/>
          <p:nvPr/>
        </p:nvSpPr>
        <p:spPr>
          <a:xfrm rot="16200000">
            <a:off x="2007762" y="5920350"/>
            <a:ext cx="377371" cy="56605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文字方塊 21"/>
          <p:cNvSpPr txBox="1"/>
          <p:nvPr/>
        </p:nvSpPr>
        <p:spPr>
          <a:xfrm>
            <a:off x="1626642" y="6301983"/>
            <a:ext cx="1139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x</a:t>
            </a:r>
            <a:endParaRPr lang="zh-TW" altLang="en-US" sz="2400" dirty="0"/>
          </a:p>
        </p:txBody>
      </p:sp>
      <p:sp>
        <p:nvSpPr>
          <p:cNvPr id="23" name="文字方塊 22"/>
          <p:cNvSpPr txBox="1"/>
          <p:nvPr/>
        </p:nvSpPr>
        <p:spPr>
          <a:xfrm>
            <a:off x="1895387" y="4633755"/>
            <a:ext cx="576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z</a:t>
            </a:r>
            <a:endParaRPr lang="zh-TW" altLang="en-US" sz="2400" dirty="0"/>
          </a:p>
        </p:txBody>
      </p:sp>
      <p:sp>
        <p:nvSpPr>
          <p:cNvPr id="26" name="箭號: 向右 25"/>
          <p:cNvSpPr/>
          <p:nvPr/>
        </p:nvSpPr>
        <p:spPr>
          <a:xfrm rot="16200000">
            <a:off x="2007760" y="4918493"/>
            <a:ext cx="377371" cy="56605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箭號: 向右 26"/>
          <p:cNvSpPr/>
          <p:nvPr/>
        </p:nvSpPr>
        <p:spPr>
          <a:xfrm rot="16200000">
            <a:off x="2007762" y="4242555"/>
            <a:ext cx="377371" cy="56605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箭號: 向右 27"/>
          <p:cNvSpPr/>
          <p:nvPr/>
        </p:nvSpPr>
        <p:spPr>
          <a:xfrm rot="16200000">
            <a:off x="1990989" y="3260060"/>
            <a:ext cx="377371" cy="56605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8"/>
              <p:cNvSpPr txBox="1"/>
              <p:nvPr/>
            </p:nvSpPr>
            <p:spPr>
              <a:xfrm>
                <a:off x="1644673" y="2950418"/>
                <a:ext cx="113960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zh-TW" altLang="en-US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9" name="文字方塊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4673" y="2950418"/>
                <a:ext cx="1139606" cy="46166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矩形 29"/>
          <p:cNvSpPr/>
          <p:nvPr/>
        </p:nvSpPr>
        <p:spPr>
          <a:xfrm>
            <a:off x="3523009" y="3760177"/>
            <a:ext cx="1713153" cy="5968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Encoder</a:t>
            </a:r>
            <a:endParaRPr lang="zh-TW" altLang="en-US" sz="2400" dirty="0"/>
          </a:p>
        </p:txBody>
      </p:sp>
      <p:sp>
        <p:nvSpPr>
          <p:cNvPr id="31" name="矩形 30"/>
          <p:cNvSpPr/>
          <p:nvPr/>
        </p:nvSpPr>
        <p:spPr>
          <a:xfrm>
            <a:off x="3523009" y="5467897"/>
            <a:ext cx="1713153" cy="57501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Decoder</a:t>
            </a:r>
            <a:endParaRPr lang="zh-TW" altLang="en-US" sz="2400" dirty="0"/>
          </a:p>
        </p:txBody>
      </p:sp>
      <p:sp>
        <p:nvSpPr>
          <p:cNvPr id="32" name="箭號: 向右 31"/>
          <p:cNvSpPr/>
          <p:nvPr/>
        </p:nvSpPr>
        <p:spPr>
          <a:xfrm rot="16200000">
            <a:off x="4172872" y="5959899"/>
            <a:ext cx="377371" cy="56605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文字方塊 32"/>
          <p:cNvSpPr txBox="1"/>
          <p:nvPr/>
        </p:nvSpPr>
        <p:spPr>
          <a:xfrm>
            <a:off x="3774981" y="4643194"/>
            <a:ext cx="1139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x</a:t>
            </a:r>
            <a:endParaRPr lang="zh-TW" altLang="en-US" sz="2400" dirty="0"/>
          </a:p>
        </p:txBody>
      </p:sp>
      <p:sp>
        <p:nvSpPr>
          <p:cNvPr id="34" name="文字方塊 33"/>
          <p:cNvSpPr txBox="1"/>
          <p:nvPr/>
        </p:nvSpPr>
        <p:spPr>
          <a:xfrm>
            <a:off x="4073258" y="6341531"/>
            <a:ext cx="576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z</a:t>
            </a:r>
            <a:endParaRPr lang="zh-TW" altLang="en-US" sz="2400" dirty="0"/>
          </a:p>
        </p:txBody>
      </p:sp>
      <p:sp>
        <p:nvSpPr>
          <p:cNvPr id="35" name="箭號: 向右 34"/>
          <p:cNvSpPr/>
          <p:nvPr/>
        </p:nvSpPr>
        <p:spPr>
          <a:xfrm rot="16200000">
            <a:off x="4172870" y="4958042"/>
            <a:ext cx="377371" cy="56605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箭號: 向右 35"/>
          <p:cNvSpPr/>
          <p:nvPr/>
        </p:nvSpPr>
        <p:spPr>
          <a:xfrm rot="16200000">
            <a:off x="4172872" y="4282104"/>
            <a:ext cx="377371" cy="56605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箭號: 向右 36"/>
          <p:cNvSpPr/>
          <p:nvPr/>
        </p:nvSpPr>
        <p:spPr>
          <a:xfrm rot="16200000">
            <a:off x="4156099" y="3299609"/>
            <a:ext cx="377371" cy="56605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字方塊 37"/>
              <p:cNvSpPr txBox="1"/>
              <p:nvPr/>
            </p:nvSpPr>
            <p:spPr>
              <a:xfrm>
                <a:off x="3809783" y="2989967"/>
                <a:ext cx="113960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zh-TW" altLang="en-US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acc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38" name="文字方塊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9783" y="2989967"/>
                <a:ext cx="1139606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直線接點 39"/>
          <p:cNvCxnSpPr>
            <a:cxnSpLocks/>
          </p:cNvCxnSpPr>
          <p:nvPr/>
        </p:nvCxnSpPr>
        <p:spPr>
          <a:xfrm>
            <a:off x="3236237" y="3140765"/>
            <a:ext cx="0" cy="34124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接點 40"/>
          <p:cNvCxnSpPr>
            <a:cxnSpLocks/>
          </p:cNvCxnSpPr>
          <p:nvPr/>
        </p:nvCxnSpPr>
        <p:spPr>
          <a:xfrm flipH="1">
            <a:off x="2405174" y="3140765"/>
            <a:ext cx="831063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接點 43"/>
          <p:cNvCxnSpPr>
            <a:cxnSpLocks/>
          </p:cNvCxnSpPr>
          <p:nvPr/>
        </p:nvCxnSpPr>
        <p:spPr>
          <a:xfrm flipH="1">
            <a:off x="2462703" y="6553200"/>
            <a:ext cx="831063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接點 45"/>
          <p:cNvCxnSpPr>
            <a:cxnSpLocks/>
          </p:cNvCxnSpPr>
          <p:nvPr/>
        </p:nvCxnSpPr>
        <p:spPr>
          <a:xfrm>
            <a:off x="5353788" y="3208743"/>
            <a:ext cx="0" cy="34124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接點 46"/>
          <p:cNvCxnSpPr>
            <a:cxnSpLocks/>
          </p:cNvCxnSpPr>
          <p:nvPr/>
        </p:nvCxnSpPr>
        <p:spPr>
          <a:xfrm flipH="1">
            <a:off x="4522725" y="3208743"/>
            <a:ext cx="831063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接點 47"/>
          <p:cNvCxnSpPr>
            <a:cxnSpLocks/>
          </p:cNvCxnSpPr>
          <p:nvPr/>
        </p:nvCxnSpPr>
        <p:spPr>
          <a:xfrm flipH="1">
            <a:off x="4580254" y="6621178"/>
            <a:ext cx="831063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接點 50"/>
          <p:cNvCxnSpPr/>
          <p:nvPr/>
        </p:nvCxnSpPr>
        <p:spPr>
          <a:xfrm>
            <a:off x="5919187" y="4364390"/>
            <a:ext cx="235625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接點 51"/>
          <p:cNvCxnSpPr/>
          <p:nvPr/>
        </p:nvCxnSpPr>
        <p:spPr>
          <a:xfrm>
            <a:off x="5919187" y="6146807"/>
            <a:ext cx="235625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手繪多邊形: 圖案 52"/>
          <p:cNvSpPr/>
          <p:nvPr/>
        </p:nvSpPr>
        <p:spPr>
          <a:xfrm>
            <a:off x="6025205" y="3375916"/>
            <a:ext cx="2345634" cy="926571"/>
          </a:xfrm>
          <a:custGeom>
            <a:avLst/>
            <a:gdLst>
              <a:gd name="connsiteX0" fmla="*/ 0 w 2345634"/>
              <a:gd name="connsiteY0" fmla="*/ 521419 h 926571"/>
              <a:gd name="connsiteX1" fmla="*/ 172278 w 2345634"/>
              <a:gd name="connsiteY1" fmla="*/ 4585 h 926571"/>
              <a:gd name="connsiteX2" fmla="*/ 477078 w 2345634"/>
              <a:gd name="connsiteY2" fmla="*/ 256376 h 926571"/>
              <a:gd name="connsiteX3" fmla="*/ 675861 w 2345634"/>
              <a:gd name="connsiteY3" fmla="*/ 44341 h 926571"/>
              <a:gd name="connsiteX4" fmla="*/ 768626 w 2345634"/>
              <a:gd name="connsiteY4" fmla="*/ 627437 h 926571"/>
              <a:gd name="connsiteX5" fmla="*/ 914400 w 2345634"/>
              <a:gd name="connsiteY5" fmla="*/ 905732 h 926571"/>
              <a:gd name="connsiteX6" fmla="*/ 1073426 w 2345634"/>
              <a:gd name="connsiteY6" fmla="*/ 84098 h 926571"/>
              <a:gd name="connsiteX7" fmla="*/ 1524000 w 2345634"/>
              <a:gd name="connsiteY7" fmla="*/ 481663 h 926571"/>
              <a:gd name="connsiteX8" fmla="*/ 1656521 w 2345634"/>
              <a:gd name="connsiteY8" fmla="*/ 574428 h 926571"/>
              <a:gd name="connsiteX9" fmla="*/ 1749287 w 2345634"/>
              <a:gd name="connsiteY9" fmla="*/ 468411 h 926571"/>
              <a:gd name="connsiteX10" fmla="*/ 2040834 w 2345634"/>
              <a:gd name="connsiteY10" fmla="*/ 587680 h 926571"/>
              <a:gd name="connsiteX11" fmla="*/ 2345634 w 2345634"/>
              <a:gd name="connsiteY11" fmla="*/ 70845 h 926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45634" h="926571">
                <a:moveTo>
                  <a:pt x="0" y="521419"/>
                </a:moveTo>
                <a:cubicBezTo>
                  <a:pt x="46382" y="285089"/>
                  <a:pt x="92765" y="48759"/>
                  <a:pt x="172278" y="4585"/>
                </a:cubicBezTo>
                <a:cubicBezTo>
                  <a:pt x="251791" y="-39589"/>
                  <a:pt x="393148" y="249750"/>
                  <a:pt x="477078" y="256376"/>
                </a:cubicBezTo>
                <a:cubicBezTo>
                  <a:pt x="561008" y="263002"/>
                  <a:pt x="627270" y="-17502"/>
                  <a:pt x="675861" y="44341"/>
                </a:cubicBezTo>
                <a:cubicBezTo>
                  <a:pt x="724452" y="106184"/>
                  <a:pt x="728869" y="483872"/>
                  <a:pt x="768626" y="627437"/>
                </a:cubicBezTo>
                <a:cubicBezTo>
                  <a:pt x="808383" y="771002"/>
                  <a:pt x="863600" y="996289"/>
                  <a:pt x="914400" y="905732"/>
                </a:cubicBezTo>
                <a:cubicBezTo>
                  <a:pt x="965200" y="815175"/>
                  <a:pt x="971826" y="154776"/>
                  <a:pt x="1073426" y="84098"/>
                </a:cubicBezTo>
                <a:cubicBezTo>
                  <a:pt x="1175026" y="13420"/>
                  <a:pt x="1426818" y="399941"/>
                  <a:pt x="1524000" y="481663"/>
                </a:cubicBezTo>
                <a:cubicBezTo>
                  <a:pt x="1621182" y="563385"/>
                  <a:pt x="1618973" y="576637"/>
                  <a:pt x="1656521" y="574428"/>
                </a:cubicBezTo>
                <a:cubicBezTo>
                  <a:pt x="1694069" y="572219"/>
                  <a:pt x="1685235" y="466202"/>
                  <a:pt x="1749287" y="468411"/>
                </a:cubicBezTo>
                <a:cubicBezTo>
                  <a:pt x="1813339" y="470620"/>
                  <a:pt x="1941443" y="653941"/>
                  <a:pt x="2040834" y="587680"/>
                </a:cubicBezTo>
                <a:cubicBezTo>
                  <a:pt x="2140225" y="521419"/>
                  <a:pt x="2242929" y="296132"/>
                  <a:pt x="2345634" y="70845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" name="手繪多邊形: 圖案 53"/>
          <p:cNvSpPr/>
          <p:nvPr/>
        </p:nvSpPr>
        <p:spPr>
          <a:xfrm>
            <a:off x="6057091" y="5076663"/>
            <a:ext cx="2345634" cy="938757"/>
          </a:xfrm>
          <a:custGeom>
            <a:avLst/>
            <a:gdLst>
              <a:gd name="connsiteX0" fmla="*/ 0 w 2345634"/>
              <a:gd name="connsiteY0" fmla="*/ 521419 h 926571"/>
              <a:gd name="connsiteX1" fmla="*/ 172278 w 2345634"/>
              <a:gd name="connsiteY1" fmla="*/ 4585 h 926571"/>
              <a:gd name="connsiteX2" fmla="*/ 477078 w 2345634"/>
              <a:gd name="connsiteY2" fmla="*/ 256376 h 926571"/>
              <a:gd name="connsiteX3" fmla="*/ 675861 w 2345634"/>
              <a:gd name="connsiteY3" fmla="*/ 44341 h 926571"/>
              <a:gd name="connsiteX4" fmla="*/ 768626 w 2345634"/>
              <a:gd name="connsiteY4" fmla="*/ 627437 h 926571"/>
              <a:gd name="connsiteX5" fmla="*/ 914400 w 2345634"/>
              <a:gd name="connsiteY5" fmla="*/ 905732 h 926571"/>
              <a:gd name="connsiteX6" fmla="*/ 1073426 w 2345634"/>
              <a:gd name="connsiteY6" fmla="*/ 84098 h 926571"/>
              <a:gd name="connsiteX7" fmla="*/ 1524000 w 2345634"/>
              <a:gd name="connsiteY7" fmla="*/ 481663 h 926571"/>
              <a:gd name="connsiteX8" fmla="*/ 1656521 w 2345634"/>
              <a:gd name="connsiteY8" fmla="*/ 574428 h 926571"/>
              <a:gd name="connsiteX9" fmla="*/ 1749287 w 2345634"/>
              <a:gd name="connsiteY9" fmla="*/ 468411 h 926571"/>
              <a:gd name="connsiteX10" fmla="*/ 2040834 w 2345634"/>
              <a:gd name="connsiteY10" fmla="*/ 587680 h 926571"/>
              <a:gd name="connsiteX11" fmla="*/ 2345634 w 2345634"/>
              <a:gd name="connsiteY11" fmla="*/ 70845 h 926571"/>
              <a:gd name="connsiteX0" fmla="*/ 0 w 2345634"/>
              <a:gd name="connsiteY0" fmla="*/ 537550 h 942702"/>
              <a:gd name="connsiteX1" fmla="*/ 172278 w 2345634"/>
              <a:gd name="connsiteY1" fmla="*/ 20716 h 942702"/>
              <a:gd name="connsiteX2" fmla="*/ 477078 w 2345634"/>
              <a:gd name="connsiteY2" fmla="*/ 272507 h 942702"/>
              <a:gd name="connsiteX3" fmla="*/ 675861 w 2345634"/>
              <a:gd name="connsiteY3" fmla="*/ 60472 h 942702"/>
              <a:gd name="connsiteX4" fmla="*/ 768626 w 2345634"/>
              <a:gd name="connsiteY4" fmla="*/ 643568 h 942702"/>
              <a:gd name="connsiteX5" fmla="*/ 914400 w 2345634"/>
              <a:gd name="connsiteY5" fmla="*/ 921863 h 942702"/>
              <a:gd name="connsiteX6" fmla="*/ 1073426 w 2345634"/>
              <a:gd name="connsiteY6" fmla="*/ 100229 h 942702"/>
              <a:gd name="connsiteX7" fmla="*/ 1524000 w 2345634"/>
              <a:gd name="connsiteY7" fmla="*/ 497794 h 942702"/>
              <a:gd name="connsiteX8" fmla="*/ 1637471 w 2345634"/>
              <a:gd name="connsiteY8" fmla="*/ 9 h 942702"/>
              <a:gd name="connsiteX9" fmla="*/ 1749287 w 2345634"/>
              <a:gd name="connsiteY9" fmla="*/ 484542 h 942702"/>
              <a:gd name="connsiteX10" fmla="*/ 2040834 w 2345634"/>
              <a:gd name="connsiteY10" fmla="*/ 603811 h 942702"/>
              <a:gd name="connsiteX11" fmla="*/ 2345634 w 2345634"/>
              <a:gd name="connsiteY11" fmla="*/ 86976 h 942702"/>
              <a:gd name="connsiteX0" fmla="*/ 0 w 2345634"/>
              <a:gd name="connsiteY0" fmla="*/ 537550 h 938749"/>
              <a:gd name="connsiteX1" fmla="*/ 172278 w 2345634"/>
              <a:gd name="connsiteY1" fmla="*/ 20716 h 938749"/>
              <a:gd name="connsiteX2" fmla="*/ 477078 w 2345634"/>
              <a:gd name="connsiteY2" fmla="*/ 272507 h 938749"/>
              <a:gd name="connsiteX3" fmla="*/ 680624 w 2345634"/>
              <a:gd name="connsiteY3" fmla="*/ 508147 h 938749"/>
              <a:gd name="connsiteX4" fmla="*/ 768626 w 2345634"/>
              <a:gd name="connsiteY4" fmla="*/ 643568 h 938749"/>
              <a:gd name="connsiteX5" fmla="*/ 914400 w 2345634"/>
              <a:gd name="connsiteY5" fmla="*/ 921863 h 938749"/>
              <a:gd name="connsiteX6" fmla="*/ 1073426 w 2345634"/>
              <a:gd name="connsiteY6" fmla="*/ 100229 h 938749"/>
              <a:gd name="connsiteX7" fmla="*/ 1524000 w 2345634"/>
              <a:gd name="connsiteY7" fmla="*/ 497794 h 938749"/>
              <a:gd name="connsiteX8" fmla="*/ 1637471 w 2345634"/>
              <a:gd name="connsiteY8" fmla="*/ 9 h 938749"/>
              <a:gd name="connsiteX9" fmla="*/ 1749287 w 2345634"/>
              <a:gd name="connsiteY9" fmla="*/ 484542 h 938749"/>
              <a:gd name="connsiteX10" fmla="*/ 2040834 w 2345634"/>
              <a:gd name="connsiteY10" fmla="*/ 603811 h 938749"/>
              <a:gd name="connsiteX11" fmla="*/ 2345634 w 2345634"/>
              <a:gd name="connsiteY11" fmla="*/ 86976 h 938749"/>
              <a:gd name="connsiteX0" fmla="*/ 0 w 2345634"/>
              <a:gd name="connsiteY0" fmla="*/ 537558 h 938757"/>
              <a:gd name="connsiteX1" fmla="*/ 172278 w 2345634"/>
              <a:gd name="connsiteY1" fmla="*/ 20724 h 938757"/>
              <a:gd name="connsiteX2" fmla="*/ 477078 w 2345634"/>
              <a:gd name="connsiteY2" fmla="*/ 272515 h 938757"/>
              <a:gd name="connsiteX3" fmla="*/ 680624 w 2345634"/>
              <a:gd name="connsiteY3" fmla="*/ 508155 h 938757"/>
              <a:gd name="connsiteX4" fmla="*/ 768626 w 2345634"/>
              <a:gd name="connsiteY4" fmla="*/ 643576 h 938757"/>
              <a:gd name="connsiteX5" fmla="*/ 914400 w 2345634"/>
              <a:gd name="connsiteY5" fmla="*/ 921871 h 938757"/>
              <a:gd name="connsiteX6" fmla="*/ 1073426 w 2345634"/>
              <a:gd name="connsiteY6" fmla="*/ 100237 h 938757"/>
              <a:gd name="connsiteX7" fmla="*/ 1524000 w 2345634"/>
              <a:gd name="connsiteY7" fmla="*/ 497802 h 938757"/>
              <a:gd name="connsiteX8" fmla="*/ 1637471 w 2345634"/>
              <a:gd name="connsiteY8" fmla="*/ 17 h 938757"/>
              <a:gd name="connsiteX9" fmla="*/ 2058850 w 2345634"/>
              <a:gd name="connsiteY9" fmla="*/ 479787 h 938757"/>
              <a:gd name="connsiteX10" fmla="*/ 2040834 w 2345634"/>
              <a:gd name="connsiteY10" fmla="*/ 603819 h 938757"/>
              <a:gd name="connsiteX11" fmla="*/ 2345634 w 2345634"/>
              <a:gd name="connsiteY11" fmla="*/ 86984 h 938757"/>
              <a:gd name="connsiteX0" fmla="*/ 0 w 2345634"/>
              <a:gd name="connsiteY0" fmla="*/ 537558 h 938757"/>
              <a:gd name="connsiteX1" fmla="*/ 324678 w 2345634"/>
              <a:gd name="connsiteY1" fmla="*/ 387437 h 938757"/>
              <a:gd name="connsiteX2" fmla="*/ 477078 w 2345634"/>
              <a:gd name="connsiteY2" fmla="*/ 272515 h 938757"/>
              <a:gd name="connsiteX3" fmla="*/ 680624 w 2345634"/>
              <a:gd name="connsiteY3" fmla="*/ 508155 h 938757"/>
              <a:gd name="connsiteX4" fmla="*/ 768626 w 2345634"/>
              <a:gd name="connsiteY4" fmla="*/ 643576 h 938757"/>
              <a:gd name="connsiteX5" fmla="*/ 914400 w 2345634"/>
              <a:gd name="connsiteY5" fmla="*/ 921871 h 938757"/>
              <a:gd name="connsiteX6" fmla="*/ 1073426 w 2345634"/>
              <a:gd name="connsiteY6" fmla="*/ 100237 h 938757"/>
              <a:gd name="connsiteX7" fmla="*/ 1524000 w 2345634"/>
              <a:gd name="connsiteY7" fmla="*/ 497802 h 938757"/>
              <a:gd name="connsiteX8" fmla="*/ 1637471 w 2345634"/>
              <a:gd name="connsiteY8" fmla="*/ 17 h 938757"/>
              <a:gd name="connsiteX9" fmla="*/ 2058850 w 2345634"/>
              <a:gd name="connsiteY9" fmla="*/ 479787 h 938757"/>
              <a:gd name="connsiteX10" fmla="*/ 2040834 w 2345634"/>
              <a:gd name="connsiteY10" fmla="*/ 603819 h 938757"/>
              <a:gd name="connsiteX11" fmla="*/ 2345634 w 2345634"/>
              <a:gd name="connsiteY11" fmla="*/ 86984 h 938757"/>
              <a:gd name="connsiteX0" fmla="*/ 0 w 2345634"/>
              <a:gd name="connsiteY0" fmla="*/ 537558 h 938757"/>
              <a:gd name="connsiteX1" fmla="*/ 324678 w 2345634"/>
              <a:gd name="connsiteY1" fmla="*/ 387437 h 938757"/>
              <a:gd name="connsiteX2" fmla="*/ 477078 w 2345634"/>
              <a:gd name="connsiteY2" fmla="*/ 272515 h 938757"/>
              <a:gd name="connsiteX3" fmla="*/ 680624 w 2345634"/>
              <a:gd name="connsiteY3" fmla="*/ 508155 h 938757"/>
              <a:gd name="connsiteX4" fmla="*/ 768626 w 2345634"/>
              <a:gd name="connsiteY4" fmla="*/ 643576 h 938757"/>
              <a:gd name="connsiteX5" fmla="*/ 914400 w 2345634"/>
              <a:gd name="connsiteY5" fmla="*/ 921871 h 938757"/>
              <a:gd name="connsiteX6" fmla="*/ 1073426 w 2345634"/>
              <a:gd name="connsiteY6" fmla="*/ 100237 h 938757"/>
              <a:gd name="connsiteX7" fmla="*/ 1524000 w 2345634"/>
              <a:gd name="connsiteY7" fmla="*/ 497802 h 938757"/>
              <a:gd name="connsiteX8" fmla="*/ 1637471 w 2345634"/>
              <a:gd name="connsiteY8" fmla="*/ 17 h 938757"/>
              <a:gd name="connsiteX9" fmla="*/ 2058850 w 2345634"/>
              <a:gd name="connsiteY9" fmla="*/ 479787 h 938757"/>
              <a:gd name="connsiteX10" fmla="*/ 2040834 w 2345634"/>
              <a:gd name="connsiteY10" fmla="*/ 603819 h 938757"/>
              <a:gd name="connsiteX11" fmla="*/ 2345634 w 2345634"/>
              <a:gd name="connsiteY11" fmla="*/ 86984 h 938757"/>
              <a:gd name="connsiteX0" fmla="*/ 0 w 2345634"/>
              <a:gd name="connsiteY0" fmla="*/ 537558 h 938757"/>
              <a:gd name="connsiteX1" fmla="*/ 324678 w 2345634"/>
              <a:gd name="connsiteY1" fmla="*/ 387437 h 938757"/>
              <a:gd name="connsiteX2" fmla="*/ 477078 w 2345634"/>
              <a:gd name="connsiteY2" fmla="*/ 272515 h 938757"/>
              <a:gd name="connsiteX3" fmla="*/ 680624 w 2345634"/>
              <a:gd name="connsiteY3" fmla="*/ 508155 h 938757"/>
              <a:gd name="connsiteX4" fmla="*/ 768626 w 2345634"/>
              <a:gd name="connsiteY4" fmla="*/ 643576 h 938757"/>
              <a:gd name="connsiteX5" fmla="*/ 914400 w 2345634"/>
              <a:gd name="connsiteY5" fmla="*/ 921871 h 938757"/>
              <a:gd name="connsiteX6" fmla="*/ 1073426 w 2345634"/>
              <a:gd name="connsiteY6" fmla="*/ 100237 h 938757"/>
              <a:gd name="connsiteX7" fmla="*/ 1524000 w 2345634"/>
              <a:gd name="connsiteY7" fmla="*/ 497802 h 938757"/>
              <a:gd name="connsiteX8" fmla="*/ 1637471 w 2345634"/>
              <a:gd name="connsiteY8" fmla="*/ 17 h 938757"/>
              <a:gd name="connsiteX9" fmla="*/ 2058850 w 2345634"/>
              <a:gd name="connsiteY9" fmla="*/ 479787 h 938757"/>
              <a:gd name="connsiteX10" fmla="*/ 2169422 w 2345634"/>
              <a:gd name="connsiteY10" fmla="*/ 589531 h 938757"/>
              <a:gd name="connsiteX11" fmla="*/ 2345634 w 2345634"/>
              <a:gd name="connsiteY11" fmla="*/ 86984 h 938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45634" h="938757">
                <a:moveTo>
                  <a:pt x="0" y="537558"/>
                </a:moveTo>
                <a:cubicBezTo>
                  <a:pt x="46382" y="301228"/>
                  <a:pt x="245165" y="431611"/>
                  <a:pt x="324678" y="387437"/>
                </a:cubicBezTo>
                <a:cubicBezTo>
                  <a:pt x="404191" y="343263"/>
                  <a:pt x="417754" y="252395"/>
                  <a:pt x="477078" y="272515"/>
                </a:cubicBezTo>
                <a:cubicBezTo>
                  <a:pt x="536402" y="292635"/>
                  <a:pt x="632033" y="446312"/>
                  <a:pt x="680624" y="508155"/>
                </a:cubicBezTo>
                <a:cubicBezTo>
                  <a:pt x="729215" y="569998"/>
                  <a:pt x="729663" y="574623"/>
                  <a:pt x="768626" y="643576"/>
                </a:cubicBezTo>
                <a:cubicBezTo>
                  <a:pt x="807589" y="712529"/>
                  <a:pt x="863600" y="1012428"/>
                  <a:pt x="914400" y="921871"/>
                </a:cubicBezTo>
                <a:cubicBezTo>
                  <a:pt x="965200" y="831314"/>
                  <a:pt x="971826" y="170915"/>
                  <a:pt x="1073426" y="100237"/>
                </a:cubicBezTo>
                <a:cubicBezTo>
                  <a:pt x="1175026" y="29559"/>
                  <a:pt x="1429993" y="514505"/>
                  <a:pt x="1524000" y="497802"/>
                </a:cubicBezTo>
                <a:cubicBezTo>
                  <a:pt x="1618007" y="481099"/>
                  <a:pt x="1548329" y="3019"/>
                  <a:pt x="1637471" y="17"/>
                </a:cubicBezTo>
                <a:cubicBezTo>
                  <a:pt x="1726613" y="-2985"/>
                  <a:pt x="1970192" y="381535"/>
                  <a:pt x="2058850" y="479787"/>
                </a:cubicBezTo>
                <a:cubicBezTo>
                  <a:pt x="2147509" y="578039"/>
                  <a:pt x="2121625" y="654998"/>
                  <a:pt x="2169422" y="589531"/>
                </a:cubicBezTo>
                <a:cubicBezTo>
                  <a:pt x="2217219" y="524064"/>
                  <a:pt x="2242929" y="312271"/>
                  <a:pt x="2345634" y="86984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55" name="文字方塊 54"/>
          <p:cNvSpPr txBox="1"/>
          <p:nvPr/>
        </p:nvSpPr>
        <p:spPr>
          <a:xfrm>
            <a:off x="7534296" y="4344993"/>
            <a:ext cx="1165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err="1"/>
              <a:t>En</a:t>
            </a:r>
            <a:r>
              <a:rPr lang="en-US" altLang="zh-TW" sz="2400" dirty="0"/>
              <a:t>, De</a:t>
            </a:r>
            <a:endParaRPr lang="zh-TW" altLang="en-US" sz="2400" dirty="0"/>
          </a:p>
        </p:txBody>
      </p:sp>
      <p:sp>
        <p:nvSpPr>
          <p:cNvPr id="56" name="文字方塊 55"/>
          <p:cNvSpPr txBox="1"/>
          <p:nvPr/>
        </p:nvSpPr>
        <p:spPr>
          <a:xfrm>
            <a:off x="7551689" y="6184665"/>
            <a:ext cx="1165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err="1"/>
              <a:t>En</a:t>
            </a:r>
            <a:r>
              <a:rPr lang="en-US" altLang="zh-TW" sz="2400" dirty="0"/>
              <a:t>, De</a:t>
            </a:r>
            <a:endParaRPr lang="zh-TW" altLang="en-US" sz="2400" dirty="0"/>
          </a:p>
        </p:txBody>
      </p:sp>
      <p:cxnSp>
        <p:nvCxnSpPr>
          <p:cNvPr id="58" name="直線接點 57"/>
          <p:cNvCxnSpPr/>
          <p:nvPr/>
        </p:nvCxnSpPr>
        <p:spPr>
          <a:xfrm>
            <a:off x="6886596" y="3208743"/>
            <a:ext cx="0" cy="3206754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2"/>
          <p:cNvSpPr/>
          <p:nvPr/>
        </p:nvSpPr>
        <p:spPr>
          <a:xfrm>
            <a:off x="909165" y="1733069"/>
            <a:ext cx="23270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/>
              <a:t>Optimal encoder and decoder: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06063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  <p:bldP spid="18" grpId="0" animBg="1"/>
      <p:bldP spid="22" grpId="0"/>
      <p:bldP spid="23" grpId="0"/>
      <p:bldP spid="26" grpId="0" animBg="1"/>
      <p:bldP spid="27" grpId="0" animBg="1"/>
      <p:bldP spid="28" grpId="0" animBg="1"/>
      <p:bldP spid="29" grpId="0"/>
      <p:bldP spid="30" grpId="0" animBg="1"/>
      <p:bldP spid="31" grpId="0" animBg="1"/>
      <p:bldP spid="32" grpId="0" animBg="1"/>
      <p:bldP spid="33" grpId="0"/>
      <p:bldP spid="34" grpId="0"/>
      <p:bldP spid="35" grpId="0" animBg="1"/>
      <p:bldP spid="36" grpId="0" animBg="1"/>
      <p:bldP spid="37" grpId="0" animBg="1"/>
      <p:bldP spid="38" grpId="0"/>
      <p:bldP spid="53" grpId="0" animBg="1"/>
      <p:bldP spid="54" grpId="0" animBg="1"/>
      <p:bldP spid="55" grpId="0"/>
      <p:bldP spid="5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231" y="0"/>
            <a:ext cx="69435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8547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476" y="0"/>
            <a:ext cx="68470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273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Concluding Remarks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773295"/>
          </a:xfrm>
        </p:spPr>
        <p:txBody>
          <a:bodyPr/>
          <a:lstStyle/>
          <a:p>
            <a:r>
              <a:rPr lang="en-US" altLang="zh-TW" dirty="0" err="1"/>
              <a:t>GAN+Autoencoder</a:t>
            </a:r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en-US" altLang="zh-TW" dirty="0" err="1"/>
              <a:t>InfoGAN</a:t>
            </a:r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en-US" altLang="zh-TW" dirty="0" err="1"/>
              <a:t>BiGAN</a:t>
            </a:r>
            <a:endParaRPr lang="zh-TW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6629400" y="2343149"/>
            <a:ext cx="1203960" cy="96075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Discriminator</a:t>
            </a:r>
            <a:endParaRPr lang="zh-TW" altLang="en-US" sz="2400" dirty="0"/>
          </a:p>
        </p:txBody>
      </p:sp>
      <p:sp>
        <p:nvSpPr>
          <p:cNvPr id="12" name="矩形 11"/>
          <p:cNvSpPr/>
          <p:nvPr/>
        </p:nvSpPr>
        <p:spPr>
          <a:xfrm>
            <a:off x="4160044" y="2361090"/>
            <a:ext cx="1539240" cy="96075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Generator</a:t>
            </a:r>
          </a:p>
          <a:p>
            <a:pPr algn="ctr"/>
            <a:r>
              <a:rPr lang="en-US" altLang="zh-TW" sz="2400" dirty="0"/>
              <a:t>(Decoder)</a:t>
            </a:r>
            <a:endParaRPr lang="zh-TW" altLang="en-US" sz="2400" dirty="0"/>
          </a:p>
        </p:txBody>
      </p:sp>
      <p:sp>
        <p:nvSpPr>
          <p:cNvPr id="13" name="矩形 12"/>
          <p:cNvSpPr/>
          <p:nvPr/>
        </p:nvSpPr>
        <p:spPr>
          <a:xfrm>
            <a:off x="1985011" y="2343148"/>
            <a:ext cx="1203960" cy="9607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Encoder</a:t>
            </a:r>
            <a:endParaRPr lang="zh-TW" altLang="en-US" sz="2400" dirty="0"/>
          </a:p>
        </p:txBody>
      </p:sp>
      <p:cxnSp>
        <p:nvCxnSpPr>
          <p:cNvPr id="15" name="直線單箭頭接點 14"/>
          <p:cNvCxnSpPr/>
          <p:nvPr/>
        </p:nvCxnSpPr>
        <p:spPr>
          <a:xfrm>
            <a:off x="3825240" y="2823526"/>
            <a:ext cx="33480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15"/>
          <p:cNvCxnSpPr/>
          <p:nvPr/>
        </p:nvCxnSpPr>
        <p:spPr>
          <a:xfrm>
            <a:off x="5699284" y="2841467"/>
            <a:ext cx="33480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/>
          <p:cNvSpPr txBox="1"/>
          <p:nvPr/>
        </p:nvSpPr>
        <p:spPr>
          <a:xfrm>
            <a:off x="3469481" y="2552700"/>
            <a:ext cx="424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z</a:t>
            </a:r>
            <a:endParaRPr lang="zh-TW" altLang="en-US" sz="2400" dirty="0"/>
          </a:p>
        </p:txBody>
      </p:sp>
      <p:sp>
        <p:nvSpPr>
          <p:cNvPr id="18" name="文字方塊 17"/>
          <p:cNvSpPr txBox="1"/>
          <p:nvPr/>
        </p:nvSpPr>
        <p:spPr>
          <a:xfrm>
            <a:off x="5892165" y="2592693"/>
            <a:ext cx="424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x</a:t>
            </a:r>
            <a:endParaRPr lang="zh-TW" altLang="en-US" sz="2400" dirty="0"/>
          </a:p>
        </p:txBody>
      </p:sp>
      <p:cxnSp>
        <p:nvCxnSpPr>
          <p:cNvPr id="19" name="直線單箭頭接點 18"/>
          <p:cNvCxnSpPr/>
          <p:nvPr/>
        </p:nvCxnSpPr>
        <p:spPr>
          <a:xfrm>
            <a:off x="6239351" y="2854009"/>
            <a:ext cx="33480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單箭頭接點 19"/>
          <p:cNvCxnSpPr/>
          <p:nvPr/>
        </p:nvCxnSpPr>
        <p:spPr>
          <a:xfrm>
            <a:off x="7883366" y="2854009"/>
            <a:ext cx="33480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字方塊 20"/>
          <p:cNvSpPr txBox="1"/>
          <p:nvPr/>
        </p:nvSpPr>
        <p:spPr>
          <a:xfrm>
            <a:off x="8194349" y="2583167"/>
            <a:ext cx="989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scalar</a:t>
            </a:r>
            <a:endParaRPr lang="zh-TW" altLang="en-US" sz="2400" dirty="0"/>
          </a:p>
        </p:txBody>
      </p:sp>
      <p:cxnSp>
        <p:nvCxnSpPr>
          <p:cNvPr id="24" name="直線單箭頭接點 23"/>
          <p:cNvCxnSpPr/>
          <p:nvPr/>
        </p:nvCxnSpPr>
        <p:spPr>
          <a:xfrm>
            <a:off x="3242786" y="2814000"/>
            <a:ext cx="33480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單箭頭接點 24"/>
          <p:cNvCxnSpPr/>
          <p:nvPr/>
        </p:nvCxnSpPr>
        <p:spPr>
          <a:xfrm>
            <a:off x="1629014" y="2814000"/>
            <a:ext cx="33480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字方塊 25"/>
          <p:cNvSpPr txBox="1"/>
          <p:nvPr/>
        </p:nvSpPr>
        <p:spPr>
          <a:xfrm>
            <a:off x="1273255" y="2543174"/>
            <a:ext cx="424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x</a:t>
            </a:r>
            <a:endParaRPr lang="zh-TW" altLang="en-US" sz="2400" dirty="0"/>
          </a:p>
        </p:txBody>
      </p:sp>
      <p:sp>
        <p:nvSpPr>
          <p:cNvPr id="27" name="矩形 26"/>
          <p:cNvSpPr/>
          <p:nvPr/>
        </p:nvSpPr>
        <p:spPr>
          <a:xfrm>
            <a:off x="4286959" y="3730528"/>
            <a:ext cx="1203960" cy="96075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Discriminator</a:t>
            </a:r>
            <a:endParaRPr lang="zh-TW" altLang="en-US" sz="2400" dirty="0"/>
          </a:p>
        </p:txBody>
      </p:sp>
      <p:sp>
        <p:nvSpPr>
          <p:cNvPr id="28" name="矩形 27"/>
          <p:cNvSpPr/>
          <p:nvPr/>
        </p:nvSpPr>
        <p:spPr>
          <a:xfrm>
            <a:off x="1817603" y="3748469"/>
            <a:ext cx="1539240" cy="96075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Generator</a:t>
            </a:r>
          </a:p>
          <a:p>
            <a:pPr algn="ctr"/>
            <a:r>
              <a:rPr lang="en-US" altLang="zh-TW" sz="2400" dirty="0"/>
              <a:t>(Decoder)</a:t>
            </a:r>
            <a:endParaRPr lang="zh-TW" altLang="en-US" sz="2400" dirty="0"/>
          </a:p>
        </p:txBody>
      </p:sp>
      <p:sp>
        <p:nvSpPr>
          <p:cNvPr id="29" name="矩形 28"/>
          <p:cNvSpPr/>
          <p:nvPr/>
        </p:nvSpPr>
        <p:spPr>
          <a:xfrm>
            <a:off x="6837998" y="3752403"/>
            <a:ext cx="1203960" cy="9607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Encoder</a:t>
            </a:r>
            <a:endParaRPr lang="zh-TW" altLang="en-US" sz="2400" dirty="0"/>
          </a:p>
        </p:txBody>
      </p:sp>
      <p:cxnSp>
        <p:nvCxnSpPr>
          <p:cNvPr id="30" name="直線單箭頭接點 29"/>
          <p:cNvCxnSpPr/>
          <p:nvPr/>
        </p:nvCxnSpPr>
        <p:spPr>
          <a:xfrm>
            <a:off x="1482799" y="4210905"/>
            <a:ext cx="33480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單箭頭接點 30"/>
          <p:cNvCxnSpPr/>
          <p:nvPr/>
        </p:nvCxnSpPr>
        <p:spPr>
          <a:xfrm>
            <a:off x="3356843" y="4228846"/>
            <a:ext cx="33480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字方塊 31"/>
          <p:cNvSpPr txBox="1"/>
          <p:nvPr/>
        </p:nvSpPr>
        <p:spPr>
          <a:xfrm>
            <a:off x="1058925" y="3955456"/>
            <a:ext cx="424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z</a:t>
            </a:r>
            <a:endParaRPr lang="zh-TW" altLang="en-US" sz="2400" dirty="0"/>
          </a:p>
        </p:txBody>
      </p:sp>
      <p:sp>
        <p:nvSpPr>
          <p:cNvPr id="33" name="文字方塊 32"/>
          <p:cNvSpPr txBox="1"/>
          <p:nvPr/>
        </p:nvSpPr>
        <p:spPr>
          <a:xfrm>
            <a:off x="3549724" y="3980072"/>
            <a:ext cx="424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x</a:t>
            </a:r>
            <a:endParaRPr lang="zh-TW" altLang="en-US" sz="2400" dirty="0"/>
          </a:p>
        </p:txBody>
      </p:sp>
      <p:cxnSp>
        <p:nvCxnSpPr>
          <p:cNvPr id="34" name="直線單箭頭接點 33"/>
          <p:cNvCxnSpPr/>
          <p:nvPr/>
        </p:nvCxnSpPr>
        <p:spPr>
          <a:xfrm>
            <a:off x="3896910" y="4241388"/>
            <a:ext cx="33480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單箭頭接點 34"/>
          <p:cNvCxnSpPr/>
          <p:nvPr/>
        </p:nvCxnSpPr>
        <p:spPr>
          <a:xfrm>
            <a:off x="5540925" y="4241388"/>
            <a:ext cx="33480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單箭頭接點 36"/>
          <p:cNvCxnSpPr/>
          <p:nvPr/>
        </p:nvCxnSpPr>
        <p:spPr>
          <a:xfrm>
            <a:off x="8095773" y="4223255"/>
            <a:ext cx="33480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字方塊 38"/>
          <p:cNvSpPr txBox="1"/>
          <p:nvPr/>
        </p:nvSpPr>
        <p:spPr>
          <a:xfrm>
            <a:off x="8339783" y="3992422"/>
            <a:ext cx="424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z</a:t>
            </a:r>
            <a:endParaRPr lang="zh-TW" altLang="en-US" sz="2400" dirty="0"/>
          </a:p>
        </p:txBody>
      </p:sp>
      <p:sp>
        <p:nvSpPr>
          <p:cNvPr id="40" name="矩形 39"/>
          <p:cNvSpPr/>
          <p:nvPr/>
        </p:nvSpPr>
        <p:spPr>
          <a:xfrm>
            <a:off x="6352969" y="5405529"/>
            <a:ext cx="1203960" cy="96075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Discriminator</a:t>
            </a:r>
            <a:endParaRPr lang="zh-TW" altLang="en-US" sz="2400" dirty="0"/>
          </a:p>
        </p:txBody>
      </p:sp>
      <p:sp>
        <p:nvSpPr>
          <p:cNvPr id="41" name="矩形 40"/>
          <p:cNvSpPr/>
          <p:nvPr/>
        </p:nvSpPr>
        <p:spPr>
          <a:xfrm>
            <a:off x="3142030" y="5399025"/>
            <a:ext cx="1539240" cy="3731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Decoder</a:t>
            </a:r>
            <a:endParaRPr lang="zh-TW" altLang="en-US" sz="2400" dirty="0"/>
          </a:p>
        </p:txBody>
      </p:sp>
      <p:sp>
        <p:nvSpPr>
          <p:cNvPr id="42" name="矩形 41"/>
          <p:cNvSpPr/>
          <p:nvPr/>
        </p:nvSpPr>
        <p:spPr>
          <a:xfrm>
            <a:off x="3148727" y="6027571"/>
            <a:ext cx="1532096" cy="3864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Encoder</a:t>
            </a:r>
            <a:endParaRPr lang="zh-TW" altLang="en-US" sz="2400" dirty="0"/>
          </a:p>
        </p:txBody>
      </p:sp>
      <p:cxnSp>
        <p:nvCxnSpPr>
          <p:cNvPr id="44" name="直線單箭頭接點 43"/>
          <p:cNvCxnSpPr>
            <a:cxnSpLocks/>
          </p:cNvCxnSpPr>
          <p:nvPr/>
        </p:nvCxnSpPr>
        <p:spPr>
          <a:xfrm>
            <a:off x="4721548" y="6225525"/>
            <a:ext cx="33480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6" name="群組 65"/>
          <p:cNvGrpSpPr/>
          <p:nvPr/>
        </p:nvGrpSpPr>
        <p:grpSpPr>
          <a:xfrm>
            <a:off x="5670979" y="5394760"/>
            <a:ext cx="681990" cy="461665"/>
            <a:chOff x="5557361" y="5825346"/>
            <a:chExt cx="681990" cy="461665"/>
          </a:xfrm>
        </p:grpSpPr>
        <p:sp>
          <p:nvSpPr>
            <p:cNvPr id="46" name="文字方塊 45"/>
            <p:cNvSpPr txBox="1"/>
            <p:nvPr/>
          </p:nvSpPr>
          <p:spPr>
            <a:xfrm>
              <a:off x="5557361" y="5825346"/>
              <a:ext cx="4248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x</a:t>
              </a:r>
              <a:endParaRPr lang="zh-TW" altLang="en-US" sz="2400" dirty="0"/>
            </a:p>
          </p:txBody>
        </p:sp>
        <p:cxnSp>
          <p:nvCxnSpPr>
            <p:cNvPr id="47" name="直線單箭頭接點 46"/>
            <p:cNvCxnSpPr/>
            <p:nvPr/>
          </p:nvCxnSpPr>
          <p:spPr>
            <a:xfrm>
              <a:off x="5904547" y="6086662"/>
              <a:ext cx="334804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8" name="直線單箭頭接點 47"/>
          <p:cNvCxnSpPr/>
          <p:nvPr/>
        </p:nvCxnSpPr>
        <p:spPr>
          <a:xfrm>
            <a:off x="7606935" y="5916389"/>
            <a:ext cx="33480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單箭頭接點 52"/>
          <p:cNvCxnSpPr>
            <a:cxnSpLocks/>
          </p:cNvCxnSpPr>
          <p:nvPr/>
        </p:nvCxnSpPr>
        <p:spPr>
          <a:xfrm>
            <a:off x="3763690" y="4417121"/>
            <a:ext cx="0" cy="502207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單箭頭接點 54"/>
          <p:cNvCxnSpPr>
            <a:cxnSpLocks/>
          </p:cNvCxnSpPr>
          <p:nvPr/>
        </p:nvCxnSpPr>
        <p:spPr>
          <a:xfrm>
            <a:off x="3762131" y="4919328"/>
            <a:ext cx="3705951" cy="0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單箭頭接點 55"/>
          <p:cNvCxnSpPr>
            <a:cxnSpLocks/>
          </p:cNvCxnSpPr>
          <p:nvPr/>
        </p:nvCxnSpPr>
        <p:spPr>
          <a:xfrm rot="16200000">
            <a:off x="7310194" y="4751926"/>
            <a:ext cx="33480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文字方塊 63"/>
          <p:cNvSpPr txBox="1"/>
          <p:nvPr/>
        </p:nvSpPr>
        <p:spPr>
          <a:xfrm>
            <a:off x="5848588" y="3992422"/>
            <a:ext cx="989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scalar</a:t>
            </a:r>
            <a:endParaRPr lang="zh-TW" altLang="en-US" sz="2400" dirty="0"/>
          </a:p>
        </p:txBody>
      </p:sp>
      <p:sp>
        <p:nvSpPr>
          <p:cNvPr id="65" name="文字方塊 64"/>
          <p:cNvSpPr txBox="1"/>
          <p:nvPr/>
        </p:nvSpPr>
        <p:spPr>
          <a:xfrm>
            <a:off x="7931499" y="5652860"/>
            <a:ext cx="989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scalar</a:t>
            </a:r>
            <a:endParaRPr lang="zh-TW" altLang="en-US" sz="2400" dirty="0"/>
          </a:p>
        </p:txBody>
      </p:sp>
      <p:cxnSp>
        <p:nvCxnSpPr>
          <p:cNvPr id="67" name="直線單箭頭接點 66"/>
          <p:cNvCxnSpPr/>
          <p:nvPr/>
        </p:nvCxnSpPr>
        <p:spPr>
          <a:xfrm>
            <a:off x="6011974" y="6162391"/>
            <a:ext cx="33480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文字方塊 67"/>
          <p:cNvSpPr txBox="1"/>
          <p:nvPr/>
        </p:nvSpPr>
        <p:spPr>
          <a:xfrm>
            <a:off x="5656215" y="5891565"/>
            <a:ext cx="424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z</a:t>
            </a:r>
            <a:endParaRPr lang="zh-TW" altLang="en-US" sz="2400" dirty="0"/>
          </a:p>
        </p:txBody>
      </p:sp>
      <p:cxnSp>
        <p:nvCxnSpPr>
          <p:cNvPr id="69" name="直線單箭頭接點 68"/>
          <p:cNvCxnSpPr/>
          <p:nvPr/>
        </p:nvCxnSpPr>
        <p:spPr>
          <a:xfrm>
            <a:off x="2813900" y="5585590"/>
            <a:ext cx="33480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線單箭頭接點 69"/>
          <p:cNvCxnSpPr/>
          <p:nvPr/>
        </p:nvCxnSpPr>
        <p:spPr>
          <a:xfrm>
            <a:off x="2813453" y="6241457"/>
            <a:ext cx="33480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線單箭頭接點 71"/>
          <p:cNvCxnSpPr>
            <a:cxnSpLocks/>
          </p:cNvCxnSpPr>
          <p:nvPr/>
        </p:nvCxnSpPr>
        <p:spPr>
          <a:xfrm>
            <a:off x="4721995" y="5561392"/>
            <a:ext cx="33480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文字方塊 72"/>
          <p:cNvSpPr txBox="1"/>
          <p:nvPr/>
        </p:nvSpPr>
        <p:spPr>
          <a:xfrm>
            <a:off x="2423980" y="5989985"/>
            <a:ext cx="424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x</a:t>
            </a:r>
            <a:endParaRPr lang="zh-TW" altLang="en-US" sz="2400" dirty="0"/>
          </a:p>
        </p:txBody>
      </p:sp>
      <p:sp>
        <p:nvSpPr>
          <p:cNvPr id="74" name="文字方塊 73"/>
          <p:cNvSpPr txBox="1"/>
          <p:nvPr/>
        </p:nvSpPr>
        <p:spPr>
          <a:xfrm>
            <a:off x="4946883" y="5316994"/>
            <a:ext cx="424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x</a:t>
            </a:r>
            <a:endParaRPr lang="zh-TW" altLang="en-US" sz="2400" dirty="0"/>
          </a:p>
        </p:txBody>
      </p:sp>
      <p:sp>
        <p:nvSpPr>
          <p:cNvPr id="75" name="文字方塊 74"/>
          <p:cNvSpPr txBox="1"/>
          <p:nvPr/>
        </p:nvSpPr>
        <p:spPr>
          <a:xfrm>
            <a:off x="2433558" y="5316224"/>
            <a:ext cx="424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z</a:t>
            </a:r>
            <a:endParaRPr lang="zh-TW" altLang="en-US" sz="2400" dirty="0"/>
          </a:p>
        </p:txBody>
      </p:sp>
      <p:sp>
        <p:nvSpPr>
          <p:cNvPr id="76" name="文字方塊 75"/>
          <p:cNvSpPr txBox="1"/>
          <p:nvPr/>
        </p:nvSpPr>
        <p:spPr>
          <a:xfrm>
            <a:off x="4958737" y="5952401"/>
            <a:ext cx="424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z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0674262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Next Time:</a:t>
            </a:r>
            <a:br>
              <a:rPr lang="en-US" altLang="zh-TW" dirty="0"/>
            </a:br>
            <a:r>
              <a:rPr lang="en-US" altLang="zh-TW" dirty="0"/>
              <a:t>Energy-based GAN</a:t>
            </a:r>
            <a:endParaRPr lang="zh-TW" altLang="en-US" dirty="0"/>
          </a:p>
        </p:txBody>
      </p:sp>
      <p:sp>
        <p:nvSpPr>
          <p:cNvPr id="5" name="副標題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126517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Original Idea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r>
              <a:rPr lang="en-US" altLang="zh-TW" dirty="0"/>
              <a:t>Discriminator leads the generator </a:t>
            </a:r>
            <a:endParaRPr lang="zh-TW" altLang="en-US" dirty="0"/>
          </a:p>
        </p:txBody>
      </p:sp>
      <p:cxnSp>
        <p:nvCxnSpPr>
          <p:cNvPr id="5" name="直線接點 4"/>
          <p:cNvCxnSpPr>
            <a:cxnSpLocks/>
          </p:cNvCxnSpPr>
          <p:nvPr/>
        </p:nvCxnSpPr>
        <p:spPr>
          <a:xfrm>
            <a:off x="883138" y="4224721"/>
            <a:ext cx="360895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手繪多邊形: 圖案 6"/>
          <p:cNvSpPr/>
          <p:nvPr/>
        </p:nvSpPr>
        <p:spPr>
          <a:xfrm rot="21442184">
            <a:off x="2662925" y="2881577"/>
            <a:ext cx="1466671" cy="1310181"/>
          </a:xfrm>
          <a:custGeom>
            <a:avLst/>
            <a:gdLst>
              <a:gd name="connsiteX0" fmla="*/ 0 w 1799771"/>
              <a:gd name="connsiteY0" fmla="*/ 1258257 h 1310181"/>
              <a:gd name="connsiteX1" fmla="*/ 508000 w 1799771"/>
              <a:gd name="connsiteY1" fmla="*/ 822828 h 1310181"/>
              <a:gd name="connsiteX2" fmla="*/ 783771 w 1799771"/>
              <a:gd name="connsiteY2" fmla="*/ 184200 h 1310181"/>
              <a:gd name="connsiteX3" fmla="*/ 1001486 w 1799771"/>
              <a:gd name="connsiteY3" fmla="*/ 68086 h 1310181"/>
              <a:gd name="connsiteX4" fmla="*/ 1509486 w 1799771"/>
              <a:gd name="connsiteY4" fmla="*/ 1127628 h 1310181"/>
              <a:gd name="connsiteX5" fmla="*/ 1799771 w 1799771"/>
              <a:gd name="connsiteY5" fmla="*/ 1301800 h 1310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9771" h="1310181">
                <a:moveTo>
                  <a:pt x="0" y="1258257"/>
                </a:moveTo>
                <a:cubicBezTo>
                  <a:pt x="188686" y="1130047"/>
                  <a:pt x="377372" y="1001837"/>
                  <a:pt x="508000" y="822828"/>
                </a:cubicBezTo>
                <a:cubicBezTo>
                  <a:pt x="638629" y="643818"/>
                  <a:pt x="701523" y="309990"/>
                  <a:pt x="783771" y="184200"/>
                </a:cubicBezTo>
                <a:cubicBezTo>
                  <a:pt x="866019" y="58410"/>
                  <a:pt x="880534" y="-89152"/>
                  <a:pt x="1001486" y="68086"/>
                </a:cubicBezTo>
                <a:cubicBezTo>
                  <a:pt x="1122438" y="225324"/>
                  <a:pt x="1376439" y="922009"/>
                  <a:pt x="1509486" y="1127628"/>
                </a:cubicBezTo>
                <a:cubicBezTo>
                  <a:pt x="1642533" y="1333247"/>
                  <a:pt x="1721152" y="1317523"/>
                  <a:pt x="1799771" y="1301800"/>
                </a:cubicBez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橢圓 8"/>
          <p:cNvSpPr/>
          <p:nvPr/>
        </p:nvSpPr>
        <p:spPr>
          <a:xfrm>
            <a:off x="3329521" y="4129407"/>
            <a:ext cx="171577" cy="1715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橢圓 9"/>
          <p:cNvSpPr/>
          <p:nvPr/>
        </p:nvSpPr>
        <p:spPr>
          <a:xfrm>
            <a:off x="3144401" y="4129406"/>
            <a:ext cx="171577" cy="1715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橢圓 10"/>
          <p:cNvSpPr/>
          <p:nvPr/>
        </p:nvSpPr>
        <p:spPr>
          <a:xfrm>
            <a:off x="3493729" y="4129405"/>
            <a:ext cx="171577" cy="1715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橢圓 11"/>
          <p:cNvSpPr/>
          <p:nvPr/>
        </p:nvSpPr>
        <p:spPr>
          <a:xfrm>
            <a:off x="2880861" y="4127363"/>
            <a:ext cx="171577" cy="1715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橢圓 12"/>
          <p:cNvSpPr/>
          <p:nvPr/>
        </p:nvSpPr>
        <p:spPr>
          <a:xfrm>
            <a:off x="3769232" y="4138932"/>
            <a:ext cx="171577" cy="1715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手繪多邊形: 圖案 13"/>
          <p:cNvSpPr/>
          <p:nvPr/>
        </p:nvSpPr>
        <p:spPr>
          <a:xfrm rot="21442184">
            <a:off x="1146267" y="2870007"/>
            <a:ext cx="1466671" cy="1310181"/>
          </a:xfrm>
          <a:custGeom>
            <a:avLst/>
            <a:gdLst>
              <a:gd name="connsiteX0" fmla="*/ 0 w 1799771"/>
              <a:gd name="connsiteY0" fmla="*/ 1258257 h 1310181"/>
              <a:gd name="connsiteX1" fmla="*/ 508000 w 1799771"/>
              <a:gd name="connsiteY1" fmla="*/ 822828 h 1310181"/>
              <a:gd name="connsiteX2" fmla="*/ 783771 w 1799771"/>
              <a:gd name="connsiteY2" fmla="*/ 184200 h 1310181"/>
              <a:gd name="connsiteX3" fmla="*/ 1001486 w 1799771"/>
              <a:gd name="connsiteY3" fmla="*/ 68086 h 1310181"/>
              <a:gd name="connsiteX4" fmla="*/ 1509486 w 1799771"/>
              <a:gd name="connsiteY4" fmla="*/ 1127628 h 1310181"/>
              <a:gd name="connsiteX5" fmla="*/ 1799771 w 1799771"/>
              <a:gd name="connsiteY5" fmla="*/ 1301800 h 1310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9771" h="1310181">
                <a:moveTo>
                  <a:pt x="0" y="1258257"/>
                </a:moveTo>
                <a:cubicBezTo>
                  <a:pt x="188686" y="1130047"/>
                  <a:pt x="377372" y="1001837"/>
                  <a:pt x="508000" y="822828"/>
                </a:cubicBezTo>
                <a:cubicBezTo>
                  <a:pt x="638629" y="643818"/>
                  <a:pt x="701523" y="309990"/>
                  <a:pt x="783771" y="184200"/>
                </a:cubicBezTo>
                <a:cubicBezTo>
                  <a:pt x="866019" y="58410"/>
                  <a:pt x="880534" y="-89152"/>
                  <a:pt x="1001486" y="68086"/>
                </a:cubicBezTo>
                <a:cubicBezTo>
                  <a:pt x="1122438" y="225324"/>
                  <a:pt x="1376439" y="922009"/>
                  <a:pt x="1509486" y="1127628"/>
                </a:cubicBezTo>
                <a:cubicBezTo>
                  <a:pt x="1642533" y="1333247"/>
                  <a:pt x="1721152" y="1317523"/>
                  <a:pt x="1799771" y="1301800"/>
                </a:cubicBezTo>
              </a:path>
            </a:pathLst>
          </a:cu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橢圓 14"/>
          <p:cNvSpPr/>
          <p:nvPr/>
        </p:nvSpPr>
        <p:spPr>
          <a:xfrm>
            <a:off x="1812863" y="4117837"/>
            <a:ext cx="171577" cy="171577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橢圓 15"/>
          <p:cNvSpPr/>
          <p:nvPr/>
        </p:nvSpPr>
        <p:spPr>
          <a:xfrm>
            <a:off x="1627743" y="4117836"/>
            <a:ext cx="171577" cy="171577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橢圓 16"/>
          <p:cNvSpPr/>
          <p:nvPr/>
        </p:nvSpPr>
        <p:spPr>
          <a:xfrm>
            <a:off x="1977071" y="4117835"/>
            <a:ext cx="171577" cy="171577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橢圓 17"/>
          <p:cNvSpPr/>
          <p:nvPr/>
        </p:nvSpPr>
        <p:spPr>
          <a:xfrm>
            <a:off x="1364203" y="4115793"/>
            <a:ext cx="171577" cy="171577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橢圓 18"/>
          <p:cNvSpPr/>
          <p:nvPr/>
        </p:nvSpPr>
        <p:spPr>
          <a:xfrm>
            <a:off x="2252574" y="4127362"/>
            <a:ext cx="171577" cy="171577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箭號: 向右 21"/>
          <p:cNvSpPr/>
          <p:nvPr/>
        </p:nvSpPr>
        <p:spPr>
          <a:xfrm>
            <a:off x="1812863" y="3368379"/>
            <a:ext cx="611288" cy="55154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4" name="直線接點 23"/>
          <p:cNvCxnSpPr>
            <a:cxnSpLocks/>
          </p:cNvCxnSpPr>
          <p:nvPr/>
        </p:nvCxnSpPr>
        <p:spPr>
          <a:xfrm>
            <a:off x="4812096" y="4213152"/>
            <a:ext cx="272868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手繪多邊形: 圖案 24"/>
          <p:cNvSpPr/>
          <p:nvPr/>
        </p:nvSpPr>
        <p:spPr>
          <a:xfrm rot="21442184">
            <a:off x="5711617" y="2870008"/>
            <a:ext cx="1466671" cy="1310181"/>
          </a:xfrm>
          <a:custGeom>
            <a:avLst/>
            <a:gdLst>
              <a:gd name="connsiteX0" fmla="*/ 0 w 1799771"/>
              <a:gd name="connsiteY0" fmla="*/ 1258257 h 1310181"/>
              <a:gd name="connsiteX1" fmla="*/ 508000 w 1799771"/>
              <a:gd name="connsiteY1" fmla="*/ 822828 h 1310181"/>
              <a:gd name="connsiteX2" fmla="*/ 783771 w 1799771"/>
              <a:gd name="connsiteY2" fmla="*/ 184200 h 1310181"/>
              <a:gd name="connsiteX3" fmla="*/ 1001486 w 1799771"/>
              <a:gd name="connsiteY3" fmla="*/ 68086 h 1310181"/>
              <a:gd name="connsiteX4" fmla="*/ 1509486 w 1799771"/>
              <a:gd name="connsiteY4" fmla="*/ 1127628 h 1310181"/>
              <a:gd name="connsiteX5" fmla="*/ 1799771 w 1799771"/>
              <a:gd name="connsiteY5" fmla="*/ 1301800 h 1310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9771" h="1310181">
                <a:moveTo>
                  <a:pt x="0" y="1258257"/>
                </a:moveTo>
                <a:cubicBezTo>
                  <a:pt x="188686" y="1130047"/>
                  <a:pt x="377372" y="1001837"/>
                  <a:pt x="508000" y="822828"/>
                </a:cubicBezTo>
                <a:cubicBezTo>
                  <a:pt x="638629" y="643818"/>
                  <a:pt x="701523" y="309990"/>
                  <a:pt x="783771" y="184200"/>
                </a:cubicBezTo>
                <a:cubicBezTo>
                  <a:pt x="866019" y="58410"/>
                  <a:pt x="880534" y="-89152"/>
                  <a:pt x="1001486" y="68086"/>
                </a:cubicBezTo>
                <a:cubicBezTo>
                  <a:pt x="1122438" y="225324"/>
                  <a:pt x="1376439" y="922009"/>
                  <a:pt x="1509486" y="1127628"/>
                </a:cubicBezTo>
                <a:cubicBezTo>
                  <a:pt x="1642533" y="1333247"/>
                  <a:pt x="1721152" y="1317523"/>
                  <a:pt x="1799771" y="1301800"/>
                </a:cubicBez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橢圓 25"/>
          <p:cNvSpPr/>
          <p:nvPr/>
        </p:nvSpPr>
        <p:spPr>
          <a:xfrm>
            <a:off x="6378213" y="4117838"/>
            <a:ext cx="171577" cy="1715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橢圓 26"/>
          <p:cNvSpPr/>
          <p:nvPr/>
        </p:nvSpPr>
        <p:spPr>
          <a:xfrm>
            <a:off x="6193093" y="4117837"/>
            <a:ext cx="171577" cy="1715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橢圓 27"/>
          <p:cNvSpPr/>
          <p:nvPr/>
        </p:nvSpPr>
        <p:spPr>
          <a:xfrm>
            <a:off x="6542421" y="4117836"/>
            <a:ext cx="171577" cy="1715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橢圓 28"/>
          <p:cNvSpPr/>
          <p:nvPr/>
        </p:nvSpPr>
        <p:spPr>
          <a:xfrm>
            <a:off x="5929553" y="4115794"/>
            <a:ext cx="171577" cy="1715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橢圓 29"/>
          <p:cNvSpPr/>
          <p:nvPr/>
        </p:nvSpPr>
        <p:spPr>
          <a:xfrm>
            <a:off x="6817924" y="4127363"/>
            <a:ext cx="171577" cy="1715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2" name="群組 41"/>
          <p:cNvGrpSpPr/>
          <p:nvPr/>
        </p:nvGrpSpPr>
        <p:grpSpPr>
          <a:xfrm>
            <a:off x="6363593" y="2870008"/>
            <a:ext cx="1466671" cy="1428932"/>
            <a:chOff x="4549770" y="2622200"/>
            <a:chExt cx="1466671" cy="1428932"/>
          </a:xfrm>
        </p:grpSpPr>
        <p:sp>
          <p:nvSpPr>
            <p:cNvPr id="31" name="手繪多邊形: 圖案 30"/>
            <p:cNvSpPr/>
            <p:nvPr/>
          </p:nvSpPr>
          <p:spPr>
            <a:xfrm rot="21442184">
              <a:off x="4549770" y="2622200"/>
              <a:ext cx="1466671" cy="1310181"/>
            </a:xfrm>
            <a:custGeom>
              <a:avLst/>
              <a:gdLst>
                <a:gd name="connsiteX0" fmla="*/ 0 w 1799771"/>
                <a:gd name="connsiteY0" fmla="*/ 1258257 h 1310181"/>
                <a:gd name="connsiteX1" fmla="*/ 508000 w 1799771"/>
                <a:gd name="connsiteY1" fmla="*/ 822828 h 1310181"/>
                <a:gd name="connsiteX2" fmla="*/ 783771 w 1799771"/>
                <a:gd name="connsiteY2" fmla="*/ 184200 h 1310181"/>
                <a:gd name="connsiteX3" fmla="*/ 1001486 w 1799771"/>
                <a:gd name="connsiteY3" fmla="*/ 68086 h 1310181"/>
                <a:gd name="connsiteX4" fmla="*/ 1509486 w 1799771"/>
                <a:gd name="connsiteY4" fmla="*/ 1127628 h 1310181"/>
                <a:gd name="connsiteX5" fmla="*/ 1799771 w 1799771"/>
                <a:gd name="connsiteY5" fmla="*/ 1301800 h 1310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99771" h="1310181">
                  <a:moveTo>
                    <a:pt x="0" y="1258257"/>
                  </a:moveTo>
                  <a:cubicBezTo>
                    <a:pt x="188686" y="1130047"/>
                    <a:pt x="377372" y="1001837"/>
                    <a:pt x="508000" y="822828"/>
                  </a:cubicBezTo>
                  <a:cubicBezTo>
                    <a:pt x="638629" y="643818"/>
                    <a:pt x="701523" y="309990"/>
                    <a:pt x="783771" y="184200"/>
                  </a:cubicBezTo>
                  <a:cubicBezTo>
                    <a:pt x="866019" y="58410"/>
                    <a:pt x="880534" y="-89152"/>
                    <a:pt x="1001486" y="68086"/>
                  </a:cubicBezTo>
                  <a:cubicBezTo>
                    <a:pt x="1122438" y="225324"/>
                    <a:pt x="1376439" y="922009"/>
                    <a:pt x="1509486" y="1127628"/>
                  </a:cubicBezTo>
                  <a:cubicBezTo>
                    <a:pt x="1642533" y="1333247"/>
                    <a:pt x="1721152" y="1317523"/>
                    <a:pt x="1799771" y="1301800"/>
                  </a:cubicBezTo>
                </a:path>
              </a:pathLst>
            </a:custGeom>
            <a:noFill/>
            <a:ln w="571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2" name="橢圓 31"/>
            <p:cNvSpPr/>
            <p:nvPr/>
          </p:nvSpPr>
          <p:spPr>
            <a:xfrm>
              <a:off x="5216366" y="3870030"/>
              <a:ext cx="171577" cy="17157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3" name="橢圓 32"/>
            <p:cNvSpPr/>
            <p:nvPr/>
          </p:nvSpPr>
          <p:spPr>
            <a:xfrm>
              <a:off x="5031246" y="3870029"/>
              <a:ext cx="171577" cy="17157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4" name="橢圓 33"/>
            <p:cNvSpPr/>
            <p:nvPr/>
          </p:nvSpPr>
          <p:spPr>
            <a:xfrm>
              <a:off x="5380574" y="3870028"/>
              <a:ext cx="171577" cy="17157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5" name="橢圓 34"/>
            <p:cNvSpPr/>
            <p:nvPr/>
          </p:nvSpPr>
          <p:spPr>
            <a:xfrm>
              <a:off x="4767706" y="3867986"/>
              <a:ext cx="171577" cy="17157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6" name="橢圓 35"/>
            <p:cNvSpPr/>
            <p:nvPr/>
          </p:nvSpPr>
          <p:spPr>
            <a:xfrm>
              <a:off x="5656077" y="3879555"/>
              <a:ext cx="171577" cy="17157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61" name="箭號: 向右 60"/>
          <p:cNvSpPr/>
          <p:nvPr/>
        </p:nvSpPr>
        <p:spPr>
          <a:xfrm flipH="1">
            <a:off x="6683857" y="3442118"/>
            <a:ext cx="611288" cy="55154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62" name="直線接點 61"/>
          <p:cNvCxnSpPr>
            <a:cxnSpLocks/>
          </p:cNvCxnSpPr>
          <p:nvPr/>
        </p:nvCxnSpPr>
        <p:spPr>
          <a:xfrm>
            <a:off x="1793771" y="5924275"/>
            <a:ext cx="272868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7" name="群組 76"/>
          <p:cNvGrpSpPr/>
          <p:nvPr/>
        </p:nvGrpSpPr>
        <p:grpSpPr>
          <a:xfrm>
            <a:off x="2693292" y="4581131"/>
            <a:ext cx="1466671" cy="1428932"/>
            <a:chOff x="2568665" y="4785060"/>
            <a:chExt cx="1466671" cy="1428932"/>
          </a:xfrm>
        </p:grpSpPr>
        <p:sp>
          <p:nvSpPr>
            <p:cNvPr id="63" name="手繪多邊形: 圖案 62"/>
            <p:cNvSpPr/>
            <p:nvPr/>
          </p:nvSpPr>
          <p:spPr>
            <a:xfrm rot="21442184">
              <a:off x="2568665" y="4785060"/>
              <a:ext cx="1466671" cy="1310181"/>
            </a:xfrm>
            <a:custGeom>
              <a:avLst/>
              <a:gdLst>
                <a:gd name="connsiteX0" fmla="*/ 0 w 1799771"/>
                <a:gd name="connsiteY0" fmla="*/ 1258257 h 1310181"/>
                <a:gd name="connsiteX1" fmla="*/ 508000 w 1799771"/>
                <a:gd name="connsiteY1" fmla="*/ 822828 h 1310181"/>
                <a:gd name="connsiteX2" fmla="*/ 783771 w 1799771"/>
                <a:gd name="connsiteY2" fmla="*/ 184200 h 1310181"/>
                <a:gd name="connsiteX3" fmla="*/ 1001486 w 1799771"/>
                <a:gd name="connsiteY3" fmla="*/ 68086 h 1310181"/>
                <a:gd name="connsiteX4" fmla="*/ 1509486 w 1799771"/>
                <a:gd name="connsiteY4" fmla="*/ 1127628 h 1310181"/>
                <a:gd name="connsiteX5" fmla="*/ 1799771 w 1799771"/>
                <a:gd name="connsiteY5" fmla="*/ 1301800 h 1310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99771" h="1310181">
                  <a:moveTo>
                    <a:pt x="0" y="1258257"/>
                  </a:moveTo>
                  <a:cubicBezTo>
                    <a:pt x="188686" y="1130047"/>
                    <a:pt x="377372" y="1001837"/>
                    <a:pt x="508000" y="822828"/>
                  </a:cubicBezTo>
                  <a:cubicBezTo>
                    <a:pt x="638629" y="643818"/>
                    <a:pt x="701523" y="309990"/>
                    <a:pt x="783771" y="184200"/>
                  </a:cubicBezTo>
                  <a:cubicBezTo>
                    <a:pt x="866019" y="58410"/>
                    <a:pt x="880534" y="-89152"/>
                    <a:pt x="1001486" y="68086"/>
                  </a:cubicBezTo>
                  <a:cubicBezTo>
                    <a:pt x="1122438" y="225324"/>
                    <a:pt x="1376439" y="922009"/>
                    <a:pt x="1509486" y="1127628"/>
                  </a:cubicBezTo>
                  <a:cubicBezTo>
                    <a:pt x="1642533" y="1333247"/>
                    <a:pt x="1721152" y="1317523"/>
                    <a:pt x="1799771" y="1301800"/>
                  </a:cubicBezTo>
                </a:path>
              </a:pathLst>
            </a:cu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4" name="橢圓 63"/>
            <p:cNvSpPr/>
            <p:nvPr/>
          </p:nvSpPr>
          <p:spPr>
            <a:xfrm>
              <a:off x="3235261" y="6032890"/>
              <a:ext cx="171577" cy="171577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5" name="橢圓 64"/>
            <p:cNvSpPr/>
            <p:nvPr/>
          </p:nvSpPr>
          <p:spPr>
            <a:xfrm>
              <a:off x="3050141" y="6032889"/>
              <a:ext cx="171577" cy="171577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6" name="橢圓 65"/>
            <p:cNvSpPr/>
            <p:nvPr/>
          </p:nvSpPr>
          <p:spPr>
            <a:xfrm>
              <a:off x="3399469" y="6032888"/>
              <a:ext cx="171577" cy="171577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7" name="橢圓 66"/>
            <p:cNvSpPr/>
            <p:nvPr/>
          </p:nvSpPr>
          <p:spPr>
            <a:xfrm>
              <a:off x="2786601" y="6030846"/>
              <a:ext cx="171577" cy="171577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8" name="橢圓 67"/>
            <p:cNvSpPr/>
            <p:nvPr/>
          </p:nvSpPr>
          <p:spPr>
            <a:xfrm>
              <a:off x="3674972" y="6042415"/>
              <a:ext cx="171577" cy="171577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78" name="群組 77"/>
          <p:cNvGrpSpPr/>
          <p:nvPr/>
        </p:nvGrpSpPr>
        <p:grpSpPr>
          <a:xfrm>
            <a:off x="2418716" y="4557164"/>
            <a:ext cx="1466671" cy="1428932"/>
            <a:chOff x="1052007" y="4773490"/>
            <a:chExt cx="1466671" cy="1428932"/>
          </a:xfrm>
        </p:grpSpPr>
        <p:sp>
          <p:nvSpPr>
            <p:cNvPr id="69" name="手繪多邊形: 圖案 68"/>
            <p:cNvSpPr/>
            <p:nvPr/>
          </p:nvSpPr>
          <p:spPr>
            <a:xfrm rot="21442184">
              <a:off x="1052007" y="4773490"/>
              <a:ext cx="1466671" cy="1310181"/>
            </a:xfrm>
            <a:custGeom>
              <a:avLst/>
              <a:gdLst>
                <a:gd name="connsiteX0" fmla="*/ 0 w 1799771"/>
                <a:gd name="connsiteY0" fmla="*/ 1258257 h 1310181"/>
                <a:gd name="connsiteX1" fmla="*/ 508000 w 1799771"/>
                <a:gd name="connsiteY1" fmla="*/ 822828 h 1310181"/>
                <a:gd name="connsiteX2" fmla="*/ 783771 w 1799771"/>
                <a:gd name="connsiteY2" fmla="*/ 184200 h 1310181"/>
                <a:gd name="connsiteX3" fmla="*/ 1001486 w 1799771"/>
                <a:gd name="connsiteY3" fmla="*/ 68086 h 1310181"/>
                <a:gd name="connsiteX4" fmla="*/ 1509486 w 1799771"/>
                <a:gd name="connsiteY4" fmla="*/ 1127628 h 1310181"/>
                <a:gd name="connsiteX5" fmla="*/ 1799771 w 1799771"/>
                <a:gd name="connsiteY5" fmla="*/ 1301800 h 1310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99771" h="1310181">
                  <a:moveTo>
                    <a:pt x="0" y="1258257"/>
                  </a:moveTo>
                  <a:cubicBezTo>
                    <a:pt x="188686" y="1130047"/>
                    <a:pt x="377372" y="1001837"/>
                    <a:pt x="508000" y="822828"/>
                  </a:cubicBezTo>
                  <a:cubicBezTo>
                    <a:pt x="638629" y="643818"/>
                    <a:pt x="701523" y="309990"/>
                    <a:pt x="783771" y="184200"/>
                  </a:cubicBezTo>
                  <a:cubicBezTo>
                    <a:pt x="866019" y="58410"/>
                    <a:pt x="880534" y="-89152"/>
                    <a:pt x="1001486" y="68086"/>
                  </a:cubicBezTo>
                  <a:cubicBezTo>
                    <a:pt x="1122438" y="225324"/>
                    <a:pt x="1376439" y="922009"/>
                    <a:pt x="1509486" y="1127628"/>
                  </a:cubicBezTo>
                  <a:cubicBezTo>
                    <a:pt x="1642533" y="1333247"/>
                    <a:pt x="1721152" y="1317523"/>
                    <a:pt x="1799771" y="1301800"/>
                  </a:cubicBezTo>
                </a:path>
              </a:pathLst>
            </a:custGeom>
            <a:noFill/>
            <a:ln w="571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0" name="橢圓 69"/>
            <p:cNvSpPr/>
            <p:nvPr/>
          </p:nvSpPr>
          <p:spPr>
            <a:xfrm>
              <a:off x="1718603" y="6021320"/>
              <a:ext cx="171577" cy="17157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1" name="橢圓 70"/>
            <p:cNvSpPr/>
            <p:nvPr/>
          </p:nvSpPr>
          <p:spPr>
            <a:xfrm>
              <a:off x="1533483" y="6021319"/>
              <a:ext cx="171577" cy="17157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2" name="橢圓 71"/>
            <p:cNvSpPr/>
            <p:nvPr/>
          </p:nvSpPr>
          <p:spPr>
            <a:xfrm>
              <a:off x="1882811" y="6021318"/>
              <a:ext cx="171577" cy="17157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3" name="橢圓 72"/>
            <p:cNvSpPr/>
            <p:nvPr/>
          </p:nvSpPr>
          <p:spPr>
            <a:xfrm>
              <a:off x="1269943" y="6019276"/>
              <a:ext cx="171577" cy="17157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4" name="橢圓 73"/>
            <p:cNvSpPr/>
            <p:nvPr/>
          </p:nvSpPr>
          <p:spPr>
            <a:xfrm>
              <a:off x="2158314" y="6030845"/>
              <a:ext cx="171577" cy="17157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81" name="箭號: 向右 80"/>
          <p:cNvSpPr/>
          <p:nvPr/>
        </p:nvSpPr>
        <p:spPr>
          <a:xfrm>
            <a:off x="3199647" y="4990156"/>
            <a:ext cx="271321" cy="55154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2" name="直線接點 81"/>
          <p:cNvCxnSpPr>
            <a:cxnSpLocks/>
          </p:cNvCxnSpPr>
          <p:nvPr/>
        </p:nvCxnSpPr>
        <p:spPr>
          <a:xfrm>
            <a:off x="4896049" y="5942224"/>
            <a:ext cx="272868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3" name="群組 82"/>
          <p:cNvGrpSpPr/>
          <p:nvPr/>
        </p:nvGrpSpPr>
        <p:grpSpPr>
          <a:xfrm>
            <a:off x="5795570" y="4599080"/>
            <a:ext cx="1466671" cy="1428932"/>
            <a:chOff x="2568665" y="4785060"/>
            <a:chExt cx="1466671" cy="1428932"/>
          </a:xfrm>
        </p:grpSpPr>
        <p:sp>
          <p:nvSpPr>
            <p:cNvPr id="84" name="手繪多邊形: 圖案 83"/>
            <p:cNvSpPr/>
            <p:nvPr/>
          </p:nvSpPr>
          <p:spPr>
            <a:xfrm rot="21442184">
              <a:off x="2568665" y="4785060"/>
              <a:ext cx="1466671" cy="1310181"/>
            </a:xfrm>
            <a:custGeom>
              <a:avLst/>
              <a:gdLst>
                <a:gd name="connsiteX0" fmla="*/ 0 w 1799771"/>
                <a:gd name="connsiteY0" fmla="*/ 1258257 h 1310181"/>
                <a:gd name="connsiteX1" fmla="*/ 508000 w 1799771"/>
                <a:gd name="connsiteY1" fmla="*/ 822828 h 1310181"/>
                <a:gd name="connsiteX2" fmla="*/ 783771 w 1799771"/>
                <a:gd name="connsiteY2" fmla="*/ 184200 h 1310181"/>
                <a:gd name="connsiteX3" fmla="*/ 1001486 w 1799771"/>
                <a:gd name="connsiteY3" fmla="*/ 68086 h 1310181"/>
                <a:gd name="connsiteX4" fmla="*/ 1509486 w 1799771"/>
                <a:gd name="connsiteY4" fmla="*/ 1127628 h 1310181"/>
                <a:gd name="connsiteX5" fmla="*/ 1799771 w 1799771"/>
                <a:gd name="connsiteY5" fmla="*/ 1301800 h 1310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99771" h="1310181">
                  <a:moveTo>
                    <a:pt x="0" y="1258257"/>
                  </a:moveTo>
                  <a:cubicBezTo>
                    <a:pt x="188686" y="1130047"/>
                    <a:pt x="377372" y="1001837"/>
                    <a:pt x="508000" y="822828"/>
                  </a:cubicBezTo>
                  <a:cubicBezTo>
                    <a:pt x="638629" y="643818"/>
                    <a:pt x="701523" y="309990"/>
                    <a:pt x="783771" y="184200"/>
                  </a:cubicBezTo>
                  <a:cubicBezTo>
                    <a:pt x="866019" y="58410"/>
                    <a:pt x="880534" y="-89152"/>
                    <a:pt x="1001486" y="68086"/>
                  </a:cubicBezTo>
                  <a:cubicBezTo>
                    <a:pt x="1122438" y="225324"/>
                    <a:pt x="1376439" y="922009"/>
                    <a:pt x="1509486" y="1127628"/>
                  </a:cubicBezTo>
                  <a:cubicBezTo>
                    <a:pt x="1642533" y="1333247"/>
                    <a:pt x="1721152" y="1317523"/>
                    <a:pt x="1799771" y="1301800"/>
                  </a:cubicBezTo>
                </a:path>
              </a:pathLst>
            </a:cu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5" name="橢圓 84"/>
            <p:cNvSpPr/>
            <p:nvPr/>
          </p:nvSpPr>
          <p:spPr>
            <a:xfrm>
              <a:off x="3235261" y="6032890"/>
              <a:ext cx="171577" cy="171577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6" name="橢圓 85"/>
            <p:cNvSpPr/>
            <p:nvPr/>
          </p:nvSpPr>
          <p:spPr>
            <a:xfrm>
              <a:off x="3050141" y="6032889"/>
              <a:ext cx="171577" cy="171577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7" name="橢圓 86"/>
            <p:cNvSpPr/>
            <p:nvPr/>
          </p:nvSpPr>
          <p:spPr>
            <a:xfrm>
              <a:off x="3399469" y="6032888"/>
              <a:ext cx="171577" cy="171577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8" name="橢圓 87"/>
            <p:cNvSpPr/>
            <p:nvPr/>
          </p:nvSpPr>
          <p:spPr>
            <a:xfrm>
              <a:off x="2786601" y="6030846"/>
              <a:ext cx="171577" cy="171577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9" name="橢圓 88"/>
            <p:cNvSpPr/>
            <p:nvPr/>
          </p:nvSpPr>
          <p:spPr>
            <a:xfrm>
              <a:off x="3674972" y="6042415"/>
              <a:ext cx="171577" cy="171577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cxnSp>
        <p:nvCxnSpPr>
          <p:cNvPr id="90" name="直線接點 89"/>
          <p:cNvCxnSpPr>
            <a:cxnSpLocks/>
          </p:cNvCxnSpPr>
          <p:nvPr/>
        </p:nvCxnSpPr>
        <p:spPr>
          <a:xfrm flipH="1">
            <a:off x="5149169" y="5283876"/>
            <a:ext cx="272673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1" name="群組 90"/>
          <p:cNvGrpSpPr/>
          <p:nvPr/>
        </p:nvGrpSpPr>
        <p:grpSpPr>
          <a:xfrm>
            <a:off x="5852341" y="4587511"/>
            <a:ext cx="1466671" cy="1428932"/>
            <a:chOff x="1052007" y="4773490"/>
            <a:chExt cx="1466671" cy="1428932"/>
          </a:xfrm>
        </p:grpSpPr>
        <p:sp>
          <p:nvSpPr>
            <p:cNvPr id="92" name="手繪多邊形: 圖案 91"/>
            <p:cNvSpPr/>
            <p:nvPr/>
          </p:nvSpPr>
          <p:spPr>
            <a:xfrm rot="21442184">
              <a:off x="1052007" y="4773490"/>
              <a:ext cx="1466671" cy="1310181"/>
            </a:xfrm>
            <a:custGeom>
              <a:avLst/>
              <a:gdLst>
                <a:gd name="connsiteX0" fmla="*/ 0 w 1799771"/>
                <a:gd name="connsiteY0" fmla="*/ 1258257 h 1310181"/>
                <a:gd name="connsiteX1" fmla="*/ 508000 w 1799771"/>
                <a:gd name="connsiteY1" fmla="*/ 822828 h 1310181"/>
                <a:gd name="connsiteX2" fmla="*/ 783771 w 1799771"/>
                <a:gd name="connsiteY2" fmla="*/ 184200 h 1310181"/>
                <a:gd name="connsiteX3" fmla="*/ 1001486 w 1799771"/>
                <a:gd name="connsiteY3" fmla="*/ 68086 h 1310181"/>
                <a:gd name="connsiteX4" fmla="*/ 1509486 w 1799771"/>
                <a:gd name="connsiteY4" fmla="*/ 1127628 h 1310181"/>
                <a:gd name="connsiteX5" fmla="*/ 1799771 w 1799771"/>
                <a:gd name="connsiteY5" fmla="*/ 1301800 h 1310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99771" h="1310181">
                  <a:moveTo>
                    <a:pt x="0" y="1258257"/>
                  </a:moveTo>
                  <a:cubicBezTo>
                    <a:pt x="188686" y="1130047"/>
                    <a:pt x="377372" y="1001837"/>
                    <a:pt x="508000" y="822828"/>
                  </a:cubicBezTo>
                  <a:cubicBezTo>
                    <a:pt x="638629" y="643818"/>
                    <a:pt x="701523" y="309990"/>
                    <a:pt x="783771" y="184200"/>
                  </a:cubicBezTo>
                  <a:cubicBezTo>
                    <a:pt x="866019" y="58410"/>
                    <a:pt x="880534" y="-89152"/>
                    <a:pt x="1001486" y="68086"/>
                  </a:cubicBezTo>
                  <a:cubicBezTo>
                    <a:pt x="1122438" y="225324"/>
                    <a:pt x="1376439" y="922009"/>
                    <a:pt x="1509486" y="1127628"/>
                  </a:cubicBezTo>
                  <a:cubicBezTo>
                    <a:pt x="1642533" y="1333247"/>
                    <a:pt x="1721152" y="1317523"/>
                    <a:pt x="1799771" y="1301800"/>
                  </a:cubicBezTo>
                </a:path>
              </a:pathLst>
            </a:custGeom>
            <a:noFill/>
            <a:ln w="571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3" name="橢圓 92"/>
            <p:cNvSpPr/>
            <p:nvPr/>
          </p:nvSpPr>
          <p:spPr>
            <a:xfrm>
              <a:off x="1718603" y="6021320"/>
              <a:ext cx="171577" cy="17157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4" name="橢圓 93"/>
            <p:cNvSpPr/>
            <p:nvPr/>
          </p:nvSpPr>
          <p:spPr>
            <a:xfrm>
              <a:off x="1533483" y="6021319"/>
              <a:ext cx="171577" cy="17157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5" name="橢圓 94"/>
            <p:cNvSpPr/>
            <p:nvPr/>
          </p:nvSpPr>
          <p:spPr>
            <a:xfrm>
              <a:off x="1882811" y="6021318"/>
              <a:ext cx="171577" cy="17157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6" name="橢圓 95"/>
            <p:cNvSpPr/>
            <p:nvPr/>
          </p:nvSpPr>
          <p:spPr>
            <a:xfrm>
              <a:off x="1269943" y="6019276"/>
              <a:ext cx="171577" cy="17157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7" name="橢圓 96"/>
            <p:cNvSpPr/>
            <p:nvPr/>
          </p:nvSpPr>
          <p:spPr>
            <a:xfrm>
              <a:off x="2158314" y="6030845"/>
              <a:ext cx="171577" cy="17157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文字方塊 105"/>
              <p:cNvSpPr txBox="1"/>
              <p:nvPr/>
            </p:nvSpPr>
            <p:spPr>
              <a:xfrm>
                <a:off x="3997570" y="2947492"/>
                <a:ext cx="71942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d>
                        <m:dPr>
                          <m:ctrlPr>
                            <a:rPr lang="en-US" altLang="zh-TW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6" name="文字方塊 10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7570" y="2947492"/>
                <a:ext cx="719428" cy="369332"/>
              </a:xfrm>
              <a:prstGeom prst="rect">
                <a:avLst/>
              </a:prstGeom>
              <a:blipFill>
                <a:blip r:embed="rId3"/>
                <a:stretch>
                  <a:fillRect l="-10169" b="-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文字方塊 106"/>
              <p:cNvSpPr txBox="1"/>
              <p:nvPr/>
            </p:nvSpPr>
            <p:spPr>
              <a:xfrm>
                <a:off x="5260935" y="3026045"/>
                <a:ext cx="71942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d>
                        <m:dPr>
                          <m:ctrlPr>
                            <a:rPr lang="en-US" altLang="zh-TW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7" name="文字方塊 10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0935" y="3026045"/>
                <a:ext cx="719428" cy="369332"/>
              </a:xfrm>
              <a:prstGeom prst="rect">
                <a:avLst/>
              </a:prstGeom>
              <a:blipFill>
                <a:blip r:embed="rId4"/>
                <a:stretch>
                  <a:fillRect l="-9322" b="-655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文字方塊 107"/>
              <p:cNvSpPr txBox="1"/>
              <p:nvPr/>
            </p:nvSpPr>
            <p:spPr>
              <a:xfrm>
                <a:off x="3876473" y="4715068"/>
                <a:ext cx="71942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d>
                        <m:dPr>
                          <m:ctrlPr>
                            <a:rPr lang="en-US" altLang="zh-TW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8" name="文字方塊 10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6473" y="4715068"/>
                <a:ext cx="719428" cy="369332"/>
              </a:xfrm>
              <a:prstGeom prst="rect">
                <a:avLst/>
              </a:prstGeom>
              <a:blipFill>
                <a:blip r:embed="rId5"/>
                <a:stretch>
                  <a:fillRect l="-10169" b="-655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文字方塊 108"/>
              <p:cNvSpPr txBox="1"/>
              <p:nvPr/>
            </p:nvSpPr>
            <p:spPr>
              <a:xfrm>
                <a:off x="5260935" y="4894966"/>
                <a:ext cx="71942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d>
                        <m:dPr>
                          <m:ctrlPr>
                            <a:rPr lang="en-US" altLang="zh-TW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9" name="文字方塊 10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0935" y="4894966"/>
                <a:ext cx="719428" cy="369332"/>
              </a:xfrm>
              <a:prstGeom prst="rect">
                <a:avLst/>
              </a:prstGeom>
              <a:blipFill>
                <a:blip r:embed="rId6"/>
                <a:stretch>
                  <a:fillRect l="-9322" b="-491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1" name="直線接點 110"/>
          <p:cNvCxnSpPr/>
          <p:nvPr/>
        </p:nvCxnSpPr>
        <p:spPr>
          <a:xfrm>
            <a:off x="4571999" y="1378857"/>
            <a:ext cx="754743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直線接點 111"/>
          <p:cNvCxnSpPr/>
          <p:nvPr/>
        </p:nvCxnSpPr>
        <p:spPr>
          <a:xfrm>
            <a:off x="4571998" y="933565"/>
            <a:ext cx="754743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直線接點 112"/>
          <p:cNvCxnSpPr/>
          <p:nvPr/>
        </p:nvCxnSpPr>
        <p:spPr>
          <a:xfrm>
            <a:off x="4571999" y="493485"/>
            <a:ext cx="75474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文字方塊 113"/>
          <p:cNvSpPr txBox="1"/>
          <p:nvPr/>
        </p:nvSpPr>
        <p:spPr>
          <a:xfrm>
            <a:off x="5432143" y="237766"/>
            <a:ext cx="1967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Discriminator</a:t>
            </a:r>
            <a:endParaRPr lang="zh-TW" altLang="en-US" sz="2400" dirty="0"/>
          </a:p>
        </p:txBody>
      </p:sp>
      <p:sp>
        <p:nvSpPr>
          <p:cNvPr id="115" name="文字方塊 114"/>
          <p:cNvSpPr txBox="1"/>
          <p:nvPr/>
        </p:nvSpPr>
        <p:spPr>
          <a:xfrm>
            <a:off x="5432143" y="692327"/>
            <a:ext cx="3521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Data (target) distribution</a:t>
            </a:r>
            <a:endParaRPr lang="zh-TW" altLang="en-US" sz="2400" dirty="0"/>
          </a:p>
        </p:txBody>
      </p:sp>
      <p:sp>
        <p:nvSpPr>
          <p:cNvPr id="116" name="文字方塊 115"/>
          <p:cNvSpPr txBox="1"/>
          <p:nvPr/>
        </p:nvSpPr>
        <p:spPr>
          <a:xfrm>
            <a:off x="5425553" y="1150412"/>
            <a:ext cx="3089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Generated distribution</a:t>
            </a:r>
            <a:endParaRPr lang="zh-TW" altLang="en-US" sz="2400" dirty="0"/>
          </a:p>
        </p:txBody>
      </p:sp>
      <p:sp>
        <p:nvSpPr>
          <p:cNvPr id="4" name="手繪多邊形: 圖案 3"/>
          <p:cNvSpPr/>
          <p:nvPr/>
        </p:nvSpPr>
        <p:spPr>
          <a:xfrm rot="21343433">
            <a:off x="1350498" y="3041186"/>
            <a:ext cx="2532185" cy="897768"/>
          </a:xfrm>
          <a:custGeom>
            <a:avLst/>
            <a:gdLst>
              <a:gd name="connsiteX0" fmla="*/ 0 w 2532185"/>
              <a:gd name="connsiteY0" fmla="*/ 897768 h 897768"/>
              <a:gd name="connsiteX1" fmla="*/ 1111348 w 2532185"/>
              <a:gd name="connsiteY1" fmla="*/ 714888 h 897768"/>
              <a:gd name="connsiteX2" fmla="*/ 1688124 w 2532185"/>
              <a:gd name="connsiteY2" fmla="*/ 95909 h 897768"/>
              <a:gd name="connsiteX3" fmla="*/ 2532185 w 2532185"/>
              <a:gd name="connsiteY3" fmla="*/ 11503 h 897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2185" h="897768">
                <a:moveTo>
                  <a:pt x="0" y="897768"/>
                </a:moveTo>
                <a:cubicBezTo>
                  <a:pt x="414997" y="873149"/>
                  <a:pt x="829994" y="848531"/>
                  <a:pt x="1111348" y="714888"/>
                </a:cubicBezTo>
                <a:cubicBezTo>
                  <a:pt x="1392702" y="581245"/>
                  <a:pt x="1451318" y="213140"/>
                  <a:pt x="1688124" y="95909"/>
                </a:cubicBezTo>
                <a:cubicBezTo>
                  <a:pt x="1924930" y="-21322"/>
                  <a:pt x="2228557" y="-4910"/>
                  <a:pt x="2532185" y="11503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8" name="手繪多邊形: 圖案 97"/>
          <p:cNvSpPr/>
          <p:nvPr/>
        </p:nvSpPr>
        <p:spPr>
          <a:xfrm rot="256567" flipH="1">
            <a:off x="5704617" y="3069276"/>
            <a:ext cx="2346619" cy="897768"/>
          </a:xfrm>
          <a:custGeom>
            <a:avLst/>
            <a:gdLst>
              <a:gd name="connsiteX0" fmla="*/ 0 w 2532185"/>
              <a:gd name="connsiteY0" fmla="*/ 897768 h 897768"/>
              <a:gd name="connsiteX1" fmla="*/ 1111348 w 2532185"/>
              <a:gd name="connsiteY1" fmla="*/ 714888 h 897768"/>
              <a:gd name="connsiteX2" fmla="*/ 1688124 w 2532185"/>
              <a:gd name="connsiteY2" fmla="*/ 95909 h 897768"/>
              <a:gd name="connsiteX3" fmla="*/ 2532185 w 2532185"/>
              <a:gd name="connsiteY3" fmla="*/ 11503 h 897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2185" h="897768">
                <a:moveTo>
                  <a:pt x="0" y="897768"/>
                </a:moveTo>
                <a:cubicBezTo>
                  <a:pt x="414997" y="873149"/>
                  <a:pt x="829994" y="848531"/>
                  <a:pt x="1111348" y="714888"/>
                </a:cubicBezTo>
                <a:cubicBezTo>
                  <a:pt x="1392702" y="581245"/>
                  <a:pt x="1451318" y="213140"/>
                  <a:pt x="1688124" y="95909"/>
                </a:cubicBezTo>
                <a:cubicBezTo>
                  <a:pt x="1924930" y="-21322"/>
                  <a:pt x="2228557" y="-4910"/>
                  <a:pt x="2532185" y="11503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9" name="手繪多邊形: 圖案 98"/>
          <p:cNvSpPr/>
          <p:nvPr/>
        </p:nvSpPr>
        <p:spPr>
          <a:xfrm rot="21343433">
            <a:off x="1913296" y="5166449"/>
            <a:ext cx="2346619" cy="480456"/>
          </a:xfrm>
          <a:custGeom>
            <a:avLst/>
            <a:gdLst>
              <a:gd name="connsiteX0" fmla="*/ 0 w 2532185"/>
              <a:gd name="connsiteY0" fmla="*/ 897768 h 897768"/>
              <a:gd name="connsiteX1" fmla="*/ 1111348 w 2532185"/>
              <a:gd name="connsiteY1" fmla="*/ 714888 h 897768"/>
              <a:gd name="connsiteX2" fmla="*/ 1688124 w 2532185"/>
              <a:gd name="connsiteY2" fmla="*/ 95909 h 897768"/>
              <a:gd name="connsiteX3" fmla="*/ 2532185 w 2532185"/>
              <a:gd name="connsiteY3" fmla="*/ 11503 h 897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2185" h="897768">
                <a:moveTo>
                  <a:pt x="0" y="897768"/>
                </a:moveTo>
                <a:cubicBezTo>
                  <a:pt x="414997" y="873149"/>
                  <a:pt x="829994" y="848531"/>
                  <a:pt x="1111348" y="714888"/>
                </a:cubicBezTo>
                <a:cubicBezTo>
                  <a:pt x="1392702" y="581245"/>
                  <a:pt x="1451318" y="213140"/>
                  <a:pt x="1688124" y="95909"/>
                </a:cubicBezTo>
                <a:cubicBezTo>
                  <a:pt x="1924930" y="-21322"/>
                  <a:pt x="2228557" y="-4910"/>
                  <a:pt x="2532185" y="11503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4348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61" grpId="0" animBg="1"/>
      <p:bldP spid="81" grpId="0" animBg="1"/>
      <p:bldP spid="106" grpId="0"/>
      <p:bldP spid="107" grpId="0"/>
      <p:bldP spid="108" grpId="0"/>
      <p:bldP spid="109" grpId="0"/>
      <p:bldP spid="4" grpId="0" animBg="1"/>
      <p:bldP spid="98" grpId="0" animBg="1"/>
      <p:bldP spid="9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Original Idea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When the data distribution and generated distribution is the same.</a:t>
            </a:r>
          </a:p>
          <a:p>
            <a:r>
              <a:rPr lang="en-US" altLang="zh-TW" dirty="0"/>
              <a:t>The output of discriminator will be flat everywhere.</a:t>
            </a:r>
          </a:p>
          <a:p>
            <a:r>
              <a:rPr lang="en-US" altLang="zh-TW" dirty="0"/>
              <a:t>However, discriminator is often used in pre-training.</a:t>
            </a:r>
          </a:p>
          <a:p>
            <a:pPr lvl="1"/>
            <a:r>
              <a:rPr lang="en-US" altLang="zh-TW" sz="2800" dirty="0"/>
              <a:t>It contains useful information.</a:t>
            </a:r>
            <a:endParaRPr lang="zh-TW" altLang="en-US" sz="2800" dirty="0"/>
          </a:p>
          <a:p>
            <a:r>
              <a:rPr lang="en-US" altLang="zh-TW" dirty="0"/>
              <a:t>We always use the discriminator obtained in the last iteration as the initialization of the next step.</a:t>
            </a:r>
            <a:endParaRPr lang="zh-TW" altLang="en-US" dirty="0"/>
          </a:p>
          <a:p>
            <a:pPr lvl="1"/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017068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Photo Editing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96" y="1690689"/>
            <a:ext cx="7276007" cy="4351338"/>
          </a:xfrm>
        </p:spPr>
      </p:pic>
      <p:sp>
        <p:nvSpPr>
          <p:cNvPr id="3" name="矩形 2"/>
          <p:cNvSpPr/>
          <p:nvPr/>
        </p:nvSpPr>
        <p:spPr>
          <a:xfrm>
            <a:off x="177800" y="6255435"/>
            <a:ext cx="8966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dirty="0"/>
              <a:t>https://devblogs.nvidia.com/parallelforall/photo-editing-generative-adversarial-networks-2/</a:t>
            </a:r>
          </a:p>
        </p:txBody>
      </p:sp>
    </p:spTree>
    <p:extLst>
      <p:ext uri="{BB962C8B-B14F-4D97-AF65-F5344CB8AC3E}">
        <p14:creationId xmlns:p14="http://schemas.microsoft.com/office/powerpoint/2010/main" val="28500896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Energy-based Model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>
            <a:normAutofit/>
          </a:bodyPr>
          <a:lstStyle/>
          <a:p>
            <a:r>
              <a:rPr lang="en-US" altLang="zh-TW" sz="2400" dirty="0"/>
              <a:t>We want to find an evaluation function F(x)</a:t>
            </a:r>
          </a:p>
          <a:p>
            <a:pPr lvl="1"/>
            <a:r>
              <a:rPr lang="en-US" altLang="zh-TW" dirty="0"/>
              <a:t>Input: object x (e.g. images), output: scalar (how good x is)</a:t>
            </a:r>
          </a:p>
          <a:p>
            <a:pPr lvl="1"/>
            <a:r>
              <a:rPr lang="en-US" altLang="zh-TW" dirty="0"/>
              <a:t>Real x has high F(x)</a:t>
            </a:r>
          </a:p>
          <a:p>
            <a:pPr lvl="1"/>
            <a:r>
              <a:rPr lang="en-US" altLang="zh-TW" dirty="0"/>
              <a:t>F(x) can be a network</a:t>
            </a:r>
          </a:p>
          <a:p>
            <a:r>
              <a:rPr lang="en-US" altLang="zh-TW" sz="2400" dirty="0"/>
              <a:t>We can find good x by F(x):</a:t>
            </a:r>
          </a:p>
          <a:p>
            <a:pPr lvl="1"/>
            <a:r>
              <a:rPr lang="en-US" altLang="zh-TW" dirty="0"/>
              <a:t>Generate x with large F(x)</a:t>
            </a:r>
          </a:p>
          <a:p>
            <a:endParaRPr lang="en-US" altLang="zh-TW" sz="2400" dirty="0"/>
          </a:p>
          <a:p>
            <a:r>
              <a:rPr lang="en-US" altLang="zh-TW" sz="2400" dirty="0"/>
              <a:t>How to find F(x)?</a:t>
            </a:r>
          </a:p>
          <a:p>
            <a:pPr lvl="1"/>
            <a:endParaRPr lang="en-US" altLang="zh-TW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pPr lvl="1"/>
            <a:endParaRPr lang="zh-TW" altLang="en-US" dirty="0"/>
          </a:p>
        </p:txBody>
      </p:sp>
      <p:cxnSp>
        <p:nvCxnSpPr>
          <p:cNvPr id="4" name="直線接點 3"/>
          <p:cNvCxnSpPr>
            <a:cxnSpLocks/>
          </p:cNvCxnSpPr>
          <p:nvPr/>
        </p:nvCxnSpPr>
        <p:spPr>
          <a:xfrm>
            <a:off x="2821389" y="6143787"/>
            <a:ext cx="649594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手繪多邊形: 圖案 4"/>
          <p:cNvSpPr/>
          <p:nvPr/>
        </p:nvSpPr>
        <p:spPr>
          <a:xfrm rot="21442184">
            <a:off x="3375242" y="4802565"/>
            <a:ext cx="4988173" cy="1454600"/>
          </a:xfrm>
          <a:custGeom>
            <a:avLst/>
            <a:gdLst>
              <a:gd name="connsiteX0" fmla="*/ 0 w 1799771"/>
              <a:gd name="connsiteY0" fmla="*/ 1258257 h 1310181"/>
              <a:gd name="connsiteX1" fmla="*/ 508000 w 1799771"/>
              <a:gd name="connsiteY1" fmla="*/ 822828 h 1310181"/>
              <a:gd name="connsiteX2" fmla="*/ 783771 w 1799771"/>
              <a:gd name="connsiteY2" fmla="*/ 184200 h 1310181"/>
              <a:gd name="connsiteX3" fmla="*/ 1001486 w 1799771"/>
              <a:gd name="connsiteY3" fmla="*/ 68086 h 1310181"/>
              <a:gd name="connsiteX4" fmla="*/ 1509486 w 1799771"/>
              <a:gd name="connsiteY4" fmla="*/ 1127628 h 1310181"/>
              <a:gd name="connsiteX5" fmla="*/ 1799771 w 1799771"/>
              <a:gd name="connsiteY5" fmla="*/ 1301800 h 1310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9771" h="1310181">
                <a:moveTo>
                  <a:pt x="0" y="1258257"/>
                </a:moveTo>
                <a:cubicBezTo>
                  <a:pt x="188686" y="1130047"/>
                  <a:pt x="377372" y="1001837"/>
                  <a:pt x="508000" y="822828"/>
                </a:cubicBezTo>
                <a:cubicBezTo>
                  <a:pt x="638629" y="643818"/>
                  <a:pt x="701523" y="309990"/>
                  <a:pt x="783771" y="184200"/>
                </a:cubicBezTo>
                <a:cubicBezTo>
                  <a:pt x="866019" y="58410"/>
                  <a:pt x="880534" y="-89152"/>
                  <a:pt x="1001486" y="68086"/>
                </a:cubicBezTo>
                <a:cubicBezTo>
                  <a:pt x="1122438" y="225324"/>
                  <a:pt x="1376439" y="922009"/>
                  <a:pt x="1509486" y="1127628"/>
                </a:cubicBezTo>
                <a:cubicBezTo>
                  <a:pt x="1642533" y="1333247"/>
                  <a:pt x="1721152" y="1317523"/>
                  <a:pt x="1799771" y="130180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3" name="群組 12"/>
          <p:cNvGrpSpPr/>
          <p:nvPr/>
        </p:nvGrpSpPr>
        <p:grpSpPr>
          <a:xfrm flipV="1">
            <a:off x="5203268" y="5992610"/>
            <a:ext cx="1494714" cy="258268"/>
            <a:chOff x="3483686" y="6471270"/>
            <a:chExt cx="2238179" cy="386730"/>
          </a:xfrm>
        </p:grpSpPr>
        <p:sp>
          <p:nvSpPr>
            <p:cNvPr id="6" name="橢圓 5"/>
            <p:cNvSpPr/>
            <p:nvPr/>
          </p:nvSpPr>
          <p:spPr>
            <a:xfrm>
              <a:off x="4431073" y="6475586"/>
              <a:ext cx="362301" cy="362301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橢圓 6"/>
            <p:cNvSpPr/>
            <p:nvPr/>
          </p:nvSpPr>
          <p:spPr>
            <a:xfrm>
              <a:off x="4040175" y="6475584"/>
              <a:ext cx="362301" cy="362301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橢圓 7"/>
            <p:cNvSpPr/>
            <p:nvPr/>
          </p:nvSpPr>
          <p:spPr>
            <a:xfrm>
              <a:off x="4777814" y="6475582"/>
              <a:ext cx="362301" cy="362301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橢圓 8"/>
            <p:cNvSpPr/>
            <p:nvPr/>
          </p:nvSpPr>
          <p:spPr>
            <a:xfrm>
              <a:off x="3483686" y="6471270"/>
              <a:ext cx="362301" cy="362301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橢圓 9"/>
            <p:cNvSpPr/>
            <p:nvPr/>
          </p:nvSpPr>
          <p:spPr>
            <a:xfrm>
              <a:off x="5359564" y="6495699"/>
              <a:ext cx="362301" cy="362301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20" name="群組 19"/>
          <p:cNvGrpSpPr/>
          <p:nvPr/>
        </p:nvGrpSpPr>
        <p:grpSpPr>
          <a:xfrm>
            <a:off x="4761325" y="2863438"/>
            <a:ext cx="3953956" cy="1048133"/>
            <a:chOff x="4968891" y="2983354"/>
            <a:chExt cx="3953956" cy="1048133"/>
          </a:xfrm>
        </p:grpSpPr>
        <p:sp>
          <p:nvSpPr>
            <p:cNvPr id="15" name="矩形 14"/>
            <p:cNvSpPr/>
            <p:nvPr/>
          </p:nvSpPr>
          <p:spPr>
            <a:xfrm>
              <a:off x="5740457" y="2983354"/>
              <a:ext cx="1828800" cy="1048133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2800" dirty="0"/>
                <a:t>Evaluation Function</a:t>
              </a:r>
              <a:endParaRPr lang="zh-TW" altLang="en-US" sz="28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文字方塊 15"/>
                <p:cNvSpPr txBox="1"/>
                <p:nvPr/>
              </p:nvSpPr>
              <p:spPr>
                <a:xfrm>
                  <a:off x="4968891" y="3292561"/>
                  <a:ext cx="241733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6" name="文字方塊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68891" y="3292561"/>
                  <a:ext cx="241733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15000" r="-15000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文字方塊 16"/>
                <p:cNvSpPr txBox="1"/>
                <p:nvPr/>
              </p:nvSpPr>
              <p:spPr>
                <a:xfrm>
                  <a:off x="7976754" y="3301385"/>
                  <a:ext cx="946093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𝑠𝑐𝑎𝑙𝑎𝑟</m:t>
                        </m:r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7" name="文字方塊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76754" y="3301385"/>
                  <a:ext cx="946093" cy="369332"/>
                </a:xfrm>
                <a:prstGeom prst="rect">
                  <a:avLst/>
                </a:prstGeom>
                <a:blipFill>
                  <a:blip r:embed="rId3"/>
                  <a:stretch>
                    <a:fillRect l="-7692" r="-6410" b="-8333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箭號: 向右 17"/>
            <p:cNvSpPr/>
            <p:nvPr/>
          </p:nvSpPr>
          <p:spPr>
            <a:xfrm>
              <a:off x="5308600" y="3292561"/>
              <a:ext cx="407497" cy="424663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" name="箭號: 向右 18"/>
            <p:cNvSpPr/>
            <p:nvPr/>
          </p:nvSpPr>
          <p:spPr>
            <a:xfrm>
              <a:off x="7569257" y="3292561"/>
              <a:ext cx="407497" cy="424663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4" name="矩形 23"/>
          <p:cNvSpPr/>
          <p:nvPr/>
        </p:nvSpPr>
        <p:spPr>
          <a:xfrm>
            <a:off x="6790916" y="4954025"/>
            <a:ext cx="6447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F(x)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5137342" y="6194587"/>
            <a:ext cx="1743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B050"/>
                </a:solidFill>
              </a:rPr>
              <a:t>real data</a:t>
            </a:r>
            <a:endParaRPr lang="zh-TW" altLang="en-US" sz="2400" dirty="0">
              <a:solidFill>
                <a:srgbClr val="00B050"/>
              </a:solidFill>
            </a:endParaRPr>
          </a:p>
        </p:txBody>
      </p:sp>
      <p:cxnSp>
        <p:nvCxnSpPr>
          <p:cNvPr id="27" name="直線單箭頭接點 26"/>
          <p:cNvCxnSpPr/>
          <p:nvPr/>
        </p:nvCxnSpPr>
        <p:spPr>
          <a:xfrm flipV="1">
            <a:off x="5215968" y="4984917"/>
            <a:ext cx="0" cy="411540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單箭頭接點 27"/>
          <p:cNvCxnSpPr/>
          <p:nvPr/>
        </p:nvCxnSpPr>
        <p:spPr>
          <a:xfrm flipV="1">
            <a:off x="5574906" y="4573377"/>
            <a:ext cx="0" cy="411540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單箭頭接點 28"/>
          <p:cNvCxnSpPr/>
          <p:nvPr/>
        </p:nvCxnSpPr>
        <p:spPr>
          <a:xfrm flipV="1">
            <a:off x="5924464" y="4367607"/>
            <a:ext cx="0" cy="411540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單箭頭接點 29"/>
          <p:cNvCxnSpPr/>
          <p:nvPr/>
        </p:nvCxnSpPr>
        <p:spPr>
          <a:xfrm flipV="1">
            <a:off x="6277638" y="4560682"/>
            <a:ext cx="0" cy="411540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單箭頭接點 30"/>
          <p:cNvCxnSpPr/>
          <p:nvPr/>
        </p:nvCxnSpPr>
        <p:spPr>
          <a:xfrm flipV="1">
            <a:off x="6582438" y="4779147"/>
            <a:ext cx="0" cy="411540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單箭頭接點 31"/>
          <p:cNvCxnSpPr>
            <a:cxnSpLocks/>
          </p:cNvCxnSpPr>
          <p:nvPr/>
        </p:nvCxnSpPr>
        <p:spPr>
          <a:xfrm>
            <a:off x="4751829" y="5396457"/>
            <a:ext cx="0" cy="411540"/>
          </a:xfrm>
          <a:prstGeom prst="straightConnector1">
            <a:avLst/>
          </a:prstGeom>
          <a:ln w="762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單箭頭接點 32"/>
          <p:cNvCxnSpPr>
            <a:cxnSpLocks/>
          </p:cNvCxnSpPr>
          <p:nvPr/>
        </p:nvCxnSpPr>
        <p:spPr>
          <a:xfrm>
            <a:off x="4358129" y="5547634"/>
            <a:ext cx="0" cy="411540"/>
          </a:xfrm>
          <a:prstGeom prst="straightConnector1">
            <a:avLst/>
          </a:prstGeom>
          <a:ln w="762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單箭頭接點 33"/>
          <p:cNvCxnSpPr>
            <a:cxnSpLocks/>
          </p:cNvCxnSpPr>
          <p:nvPr/>
        </p:nvCxnSpPr>
        <p:spPr>
          <a:xfrm>
            <a:off x="4040629" y="5658921"/>
            <a:ext cx="0" cy="411540"/>
          </a:xfrm>
          <a:prstGeom prst="straightConnector1">
            <a:avLst/>
          </a:prstGeom>
          <a:ln w="762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單箭頭接點 34"/>
          <p:cNvCxnSpPr>
            <a:cxnSpLocks/>
          </p:cNvCxnSpPr>
          <p:nvPr/>
        </p:nvCxnSpPr>
        <p:spPr>
          <a:xfrm>
            <a:off x="7971994" y="5800272"/>
            <a:ext cx="0" cy="411540"/>
          </a:xfrm>
          <a:prstGeom prst="straightConnector1">
            <a:avLst/>
          </a:prstGeom>
          <a:ln w="762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單箭頭接點 35"/>
          <p:cNvCxnSpPr>
            <a:cxnSpLocks/>
          </p:cNvCxnSpPr>
          <p:nvPr/>
        </p:nvCxnSpPr>
        <p:spPr>
          <a:xfrm>
            <a:off x="7648604" y="5629351"/>
            <a:ext cx="0" cy="411540"/>
          </a:xfrm>
          <a:prstGeom prst="straightConnector1">
            <a:avLst/>
          </a:prstGeom>
          <a:ln w="762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單箭頭接點 36"/>
          <p:cNvCxnSpPr>
            <a:cxnSpLocks/>
          </p:cNvCxnSpPr>
          <p:nvPr/>
        </p:nvCxnSpPr>
        <p:spPr>
          <a:xfrm>
            <a:off x="7381904" y="5452353"/>
            <a:ext cx="0" cy="411540"/>
          </a:xfrm>
          <a:prstGeom prst="straightConnector1">
            <a:avLst/>
          </a:prstGeom>
          <a:ln w="762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208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24" grpId="0"/>
      <p:bldP spid="2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2970676" cy="1325563"/>
          </a:xfrm>
        </p:spPr>
        <p:txBody>
          <a:bodyPr/>
          <a:lstStyle/>
          <a:p>
            <a:r>
              <a:rPr lang="en-US" altLang="zh-TW" dirty="0"/>
              <a:t>Energy-based GAN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3164389" cy="4351338"/>
          </a:xfrm>
        </p:spPr>
        <p:txBody>
          <a:bodyPr/>
          <a:lstStyle/>
          <a:p>
            <a:r>
              <a:rPr lang="en-US" altLang="zh-TW" sz="2400" dirty="0"/>
              <a:t>We want to find an evaluation function F(x)</a:t>
            </a:r>
          </a:p>
          <a:p>
            <a:r>
              <a:rPr lang="en-US" altLang="zh-TW" sz="2400" dirty="0"/>
              <a:t>How to find F(x)?</a:t>
            </a:r>
          </a:p>
          <a:p>
            <a:endParaRPr lang="zh-TW" altLang="en-US" dirty="0"/>
          </a:p>
        </p:txBody>
      </p:sp>
      <p:cxnSp>
        <p:nvCxnSpPr>
          <p:cNvPr id="4" name="直線接點 3"/>
          <p:cNvCxnSpPr>
            <a:cxnSpLocks/>
          </p:cNvCxnSpPr>
          <p:nvPr/>
        </p:nvCxnSpPr>
        <p:spPr>
          <a:xfrm>
            <a:off x="4151890" y="1941091"/>
            <a:ext cx="360895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手繪多邊形: 圖案 4"/>
          <p:cNvSpPr/>
          <p:nvPr/>
        </p:nvSpPr>
        <p:spPr>
          <a:xfrm rot="21442184">
            <a:off x="5931677" y="597947"/>
            <a:ext cx="1466671" cy="1310181"/>
          </a:xfrm>
          <a:custGeom>
            <a:avLst/>
            <a:gdLst>
              <a:gd name="connsiteX0" fmla="*/ 0 w 1799771"/>
              <a:gd name="connsiteY0" fmla="*/ 1258257 h 1310181"/>
              <a:gd name="connsiteX1" fmla="*/ 508000 w 1799771"/>
              <a:gd name="connsiteY1" fmla="*/ 822828 h 1310181"/>
              <a:gd name="connsiteX2" fmla="*/ 783771 w 1799771"/>
              <a:gd name="connsiteY2" fmla="*/ 184200 h 1310181"/>
              <a:gd name="connsiteX3" fmla="*/ 1001486 w 1799771"/>
              <a:gd name="connsiteY3" fmla="*/ 68086 h 1310181"/>
              <a:gd name="connsiteX4" fmla="*/ 1509486 w 1799771"/>
              <a:gd name="connsiteY4" fmla="*/ 1127628 h 1310181"/>
              <a:gd name="connsiteX5" fmla="*/ 1799771 w 1799771"/>
              <a:gd name="connsiteY5" fmla="*/ 1301800 h 1310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9771" h="1310181">
                <a:moveTo>
                  <a:pt x="0" y="1258257"/>
                </a:moveTo>
                <a:cubicBezTo>
                  <a:pt x="188686" y="1130047"/>
                  <a:pt x="377372" y="1001837"/>
                  <a:pt x="508000" y="822828"/>
                </a:cubicBezTo>
                <a:cubicBezTo>
                  <a:pt x="638629" y="643818"/>
                  <a:pt x="701523" y="309990"/>
                  <a:pt x="783771" y="184200"/>
                </a:cubicBezTo>
                <a:cubicBezTo>
                  <a:pt x="866019" y="58410"/>
                  <a:pt x="880534" y="-89152"/>
                  <a:pt x="1001486" y="68086"/>
                </a:cubicBezTo>
                <a:cubicBezTo>
                  <a:pt x="1122438" y="225324"/>
                  <a:pt x="1376439" y="922009"/>
                  <a:pt x="1509486" y="1127628"/>
                </a:cubicBezTo>
                <a:cubicBezTo>
                  <a:pt x="1642533" y="1333247"/>
                  <a:pt x="1721152" y="1317523"/>
                  <a:pt x="1799771" y="1301800"/>
                </a:cubicBez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橢圓 5"/>
          <p:cNvSpPr/>
          <p:nvPr/>
        </p:nvSpPr>
        <p:spPr>
          <a:xfrm>
            <a:off x="6598273" y="1845777"/>
            <a:ext cx="171577" cy="1715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>
            <a:off x="6413153" y="1845776"/>
            <a:ext cx="171577" cy="1715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7"/>
          <p:cNvSpPr/>
          <p:nvPr/>
        </p:nvSpPr>
        <p:spPr>
          <a:xfrm>
            <a:off x="6762481" y="1845775"/>
            <a:ext cx="171577" cy="1715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橢圓 8"/>
          <p:cNvSpPr/>
          <p:nvPr/>
        </p:nvSpPr>
        <p:spPr>
          <a:xfrm>
            <a:off x="6149613" y="1843733"/>
            <a:ext cx="171577" cy="1715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橢圓 9"/>
          <p:cNvSpPr/>
          <p:nvPr/>
        </p:nvSpPr>
        <p:spPr>
          <a:xfrm>
            <a:off x="7037984" y="1855302"/>
            <a:ext cx="171577" cy="1715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手繪多邊形: 圖案 10"/>
          <p:cNvSpPr/>
          <p:nvPr/>
        </p:nvSpPr>
        <p:spPr>
          <a:xfrm rot="21442184">
            <a:off x="4415019" y="586377"/>
            <a:ext cx="1466671" cy="1310181"/>
          </a:xfrm>
          <a:custGeom>
            <a:avLst/>
            <a:gdLst>
              <a:gd name="connsiteX0" fmla="*/ 0 w 1799771"/>
              <a:gd name="connsiteY0" fmla="*/ 1258257 h 1310181"/>
              <a:gd name="connsiteX1" fmla="*/ 508000 w 1799771"/>
              <a:gd name="connsiteY1" fmla="*/ 822828 h 1310181"/>
              <a:gd name="connsiteX2" fmla="*/ 783771 w 1799771"/>
              <a:gd name="connsiteY2" fmla="*/ 184200 h 1310181"/>
              <a:gd name="connsiteX3" fmla="*/ 1001486 w 1799771"/>
              <a:gd name="connsiteY3" fmla="*/ 68086 h 1310181"/>
              <a:gd name="connsiteX4" fmla="*/ 1509486 w 1799771"/>
              <a:gd name="connsiteY4" fmla="*/ 1127628 h 1310181"/>
              <a:gd name="connsiteX5" fmla="*/ 1799771 w 1799771"/>
              <a:gd name="connsiteY5" fmla="*/ 1301800 h 1310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9771" h="1310181">
                <a:moveTo>
                  <a:pt x="0" y="1258257"/>
                </a:moveTo>
                <a:cubicBezTo>
                  <a:pt x="188686" y="1130047"/>
                  <a:pt x="377372" y="1001837"/>
                  <a:pt x="508000" y="822828"/>
                </a:cubicBezTo>
                <a:cubicBezTo>
                  <a:pt x="638629" y="643818"/>
                  <a:pt x="701523" y="309990"/>
                  <a:pt x="783771" y="184200"/>
                </a:cubicBezTo>
                <a:cubicBezTo>
                  <a:pt x="866019" y="58410"/>
                  <a:pt x="880534" y="-89152"/>
                  <a:pt x="1001486" y="68086"/>
                </a:cubicBezTo>
                <a:cubicBezTo>
                  <a:pt x="1122438" y="225324"/>
                  <a:pt x="1376439" y="922009"/>
                  <a:pt x="1509486" y="1127628"/>
                </a:cubicBezTo>
                <a:cubicBezTo>
                  <a:pt x="1642533" y="1333247"/>
                  <a:pt x="1721152" y="1317523"/>
                  <a:pt x="1799771" y="1301800"/>
                </a:cubicBezTo>
              </a:path>
            </a:pathLst>
          </a:cu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橢圓 11"/>
          <p:cNvSpPr/>
          <p:nvPr/>
        </p:nvSpPr>
        <p:spPr>
          <a:xfrm>
            <a:off x="5081615" y="1834207"/>
            <a:ext cx="171577" cy="171577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橢圓 12"/>
          <p:cNvSpPr/>
          <p:nvPr/>
        </p:nvSpPr>
        <p:spPr>
          <a:xfrm>
            <a:off x="4896495" y="1834206"/>
            <a:ext cx="171577" cy="171577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橢圓 13"/>
          <p:cNvSpPr/>
          <p:nvPr/>
        </p:nvSpPr>
        <p:spPr>
          <a:xfrm>
            <a:off x="5245823" y="1834205"/>
            <a:ext cx="171577" cy="171577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橢圓 14"/>
          <p:cNvSpPr/>
          <p:nvPr/>
        </p:nvSpPr>
        <p:spPr>
          <a:xfrm>
            <a:off x="4632955" y="1832163"/>
            <a:ext cx="171577" cy="171577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橢圓 15"/>
          <p:cNvSpPr/>
          <p:nvPr/>
        </p:nvSpPr>
        <p:spPr>
          <a:xfrm>
            <a:off x="5521326" y="1843732"/>
            <a:ext cx="171577" cy="171577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8424572" y="851725"/>
                <a:ext cx="71942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altLang="zh-TW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4572" y="851725"/>
                <a:ext cx="719428" cy="369332"/>
              </a:xfrm>
              <a:prstGeom prst="rect">
                <a:avLst/>
              </a:prstGeom>
              <a:blipFill>
                <a:blip r:embed="rId2"/>
                <a:stretch>
                  <a:fillRect l="-8475" b="-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手繪多邊形: 圖案 19"/>
          <p:cNvSpPr/>
          <p:nvPr/>
        </p:nvSpPr>
        <p:spPr>
          <a:xfrm>
            <a:off x="4283760" y="173977"/>
            <a:ext cx="4330700" cy="1732285"/>
          </a:xfrm>
          <a:custGeom>
            <a:avLst/>
            <a:gdLst>
              <a:gd name="connsiteX0" fmla="*/ 0 w 4330700"/>
              <a:gd name="connsiteY0" fmla="*/ 1478285 h 1732285"/>
              <a:gd name="connsiteX1" fmla="*/ 812800 w 4330700"/>
              <a:gd name="connsiteY1" fmla="*/ 1402085 h 1732285"/>
              <a:gd name="connsiteX2" fmla="*/ 1689100 w 4330700"/>
              <a:gd name="connsiteY2" fmla="*/ 1287785 h 1732285"/>
              <a:gd name="connsiteX3" fmla="*/ 2374900 w 4330700"/>
              <a:gd name="connsiteY3" fmla="*/ 335285 h 1732285"/>
              <a:gd name="connsiteX4" fmla="*/ 2984500 w 4330700"/>
              <a:gd name="connsiteY4" fmla="*/ 398785 h 1732285"/>
              <a:gd name="connsiteX5" fmla="*/ 3352800 w 4330700"/>
              <a:gd name="connsiteY5" fmla="*/ 106685 h 1732285"/>
              <a:gd name="connsiteX6" fmla="*/ 3467100 w 4330700"/>
              <a:gd name="connsiteY6" fmla="*/ 68585 h 1732285"/>
              <a:gd name="connsiteX7" fmla="*/ 3771900 w 4330700"/>
              <a:gd name="connsiteY7" fmla="*/ 144785 h 1732285"/>
              <a:gd name="connsiteX8" fmla="*/ 4330700 w 4330700"/>
              <a:gd name="connsiteY8" fmla="*/ 1732285 h 1732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30700" h="1732285">
                <a:moveTo>
                  <a:pt x="0" y="1478285"/>
                </a:moveTo>
                <a:cubicBezTo>
                  <a:pt x="265641" y="1456060"/>
                  <a:pt x="531283" y="1433835"/>
                  <a:pt x="812800" y="1402085"/>
                </a:cubicBezTo>
                <a:cubicBezTo>
                  <a:pt x="1094317" y="1370335"/>
                  <a:pt x="1428750" y="1465585"/>
                  <a:pt x="1689100" y="1287785"/>
                </a:cubicBezTo>
                <a:cubicBezTo>
                  <a:pt x="1949450" y="1109985"/>
                  <a:pt x="2159000" y="483452"/>
                  <a:pt x="2374900" y="335285"/>
                </a:cubicBezTo>
                <a:cubicBezTo>
                  <a:pt x="2590800" y="187118"/>
                  <a:pt x="2821517" y="436885"/>
                  <a:pt x="2984500" y="398785"/>
                </a:cubicBezTo>
                <a:cubicBezTo>
                  <a:pt x="3147483" y="360685"/>
                  <a:pt x="3272367" y="161718"/>
                  <a:pt x="3352800" y="106685"/>
                </a:cubicBezTo>
                <a:cubicBezTo>
                  <a:pt x="3433233" y="51652"/>
                  <a:pt x="3397250" y="62235"/>
                  <a:pt x="3467100" y="68585"/>
                </a:cubicBezTo>
                <a:cubicBezTo>
                  <a:pt x="3536950" y="74935"/>
                  <a:pt x="3627967" y="-132498"/>
                  <a:pt x="3771900" y="144785"/>
                </a:cubicBezTo>
                <a:cubicBezTo>
                  <a:pt x="3915833" y="422068"/>
                  <a:pt x="4123266" y="1077176"/>
                  <a:pt x="4330700" y="1732285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1" name="直線單箭頭接點 20"/>
          <p:cNvCxnSpPr>
            <a:cxnSpLocks/>
          </p:cNvCxnSpPr>
          <p:nvPr/>
        </p:nvCxnSpPr>
        <p:spPr>
          <a:xfrm flipV="1">
            <a:off x="6168577" y="876369"/>
            <a:ext cx="0" cy="31231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單箭頭接點 21"/>
          <p:cNvCxnSpPr>
            <a:cxnSpLocks/>
          </p:cNvCxnSpPr>
          <p:nvPr/>
        </p:nvCxnSpPr>
        <p:spPr>
          <a:xfrm>
            <a:off x="5666882" y="1255387"/>
            <a:ext cx="0" cy="270064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單箭頭接點 23"/>
          <p:cNvCxnSpPr>
            <a:cxnSpLocks/>
          </p:cNvCxnSpPr>
          <p:nvPr/>
        </p:nvCxnSpPr>
        <p:spPr>
          <a:xfrm flipV="1">
            <a:off x="6413153" y="564983"/>
            <a:ext cx="0" cy="31231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單箭頭接點 24"/>
          <p:cNvCxnSpPr>
            <a:cxnSpLocks/>
          </p:cNvCxnSpPr>
          <p:nvPr/>
        </p:nvCxnSpPr>
        <p:spPr>
          <a:xfrm flipV="1">
            <a:off x="6598273" y="252673"/>
            <a:ext cx="0" cy="31231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單箭頭接點 25"/>
          <p:cNvCxnSpPr>
            <a:cxnSpLocks/>
          </p:cNvCxnSpPr>
          <p:nvPr/>
        </p:nvCxnSpPr>
        <p:spPr>
          <a:xfrm flipV="1">
            <a:off x="6851382" y="173977"/>
            <a:ext cx="0" cy="31231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單箭頭接點 27"/>
          <p:cNvCxnSpPr>
            <a:cxnSpLocks/>
          </p:cNvCxnSpPr>
          <p:nvPr/>
        </p:nvCxnSpPr>
        <p:spPr>
          <a:xfrm flipV="1">
            <a:off x="7040206" y="241103"/>
            <a:ext cx="0" cy="31231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單箭頭接點 31"/>
          <p:cNvCxnSpPr>
            <a:cxnSpLocks/>
          </p:cNvCxnSpPr>
          <p:nvPr/>
        </p:nvCxnSpPr>
        <p:spPr>
          <a:xfrm>
            <a:off x="5393997" y="1255387"/>
            <a:ext cx="0" cy="270064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單箭頭接點 32"/>
          <p:cNvCxnSpPr>
            <a:cxnSpLocks/>
          </p:cNvCxnSpPr>
          <p:nvPr/>
        </p:nvCxnSpPr>
        <p:spPr>
          <a:xfrm>
            <a:off x="5174922" y="1255387"/>
            <a:ext cx="0" cy="270064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單箭頭接點 33"/>
          <p:cNvCxnSpPr>
            <a:cxnSpLocks/>
          </p:cNvCxnSpPr>
          <p:nvPr/>
        </p:nvCxnSpPr>
        <p:spPr>
          <a:xfrm>
            <a:off x="4984422" y="1255387"/>
            <a:ext cx="0" cy="270064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單箭頭接點 34"/>
          <p:cNvCxnSpPr>
            <a:cxnSpLocks/>
          </p:cNvCxnSpPr>
          <p:nvPr/>
        </p:nvCxnSpPr>
        <p:spPr>
          <a:xfrm>
            <a:off x="4717722" y="1255387"/>
            <a:ext cx="0" cy="270064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接點 35"/>
          <p:cNvCxnSpPr>
            <a:cxnSpLocks/>
          </p:cNvCxnSpPr>
          <p:nvPr/>
        </p:nvCxnSpPr>
        <p:spPr>
          <a:xfrm>
            <a:off x="4115933" y="4076072"/>
            <a:ext cx="360895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手繪多邊形: 圖案 36"/>
          <p:cNvSpPr/>
          <p:nvPr/>
        </p:nvSpPr>
        <p:spPr>
          <a:xfrm rot="21442184">
            <a:off x="5895720" y="2732928"/>
            <a:ext cx="1466671" cy="1310181"/>
          </a:xfrm>
          <a:custGeom>
            <a:avLst/>
            <a:gdLst>
              <a:gd name="connsiteX0" fmla="*/ 0 w 1799771"/>
              <a:gd name="connsiteY0" fmla="*/ 1258257 h 1310181"/>
              <a:gd name="connsiteX1" fmla="*/ 508000 w 1799771"/>
              <a:gd name="connsiteY1" fmla="*/ 822828 h 1310181"/>
              <a:gd name="connsiteX2" fmla="*/ 783771 w 1799771"/>
              <a:gd name="connsiteY2" fmla="*/ 184200 h 1310181"/>
              <a:gd name="connsiteX3" fmla="*/ 1001486 w 1799771"/>
              <a:gd name="connsiteY3" fmla="*/ 68086 h 1310181"/>
              <a:gd name="connsiteX4" fmla="*/ 1509486 w 1799771"/>
              <a:gd name="connsiteY4" fmla="*/ 1127628 h 1310181"/>
              <a:gd name="connsiteX5" fmla="*/ 1799771 w 1799771"/>
              <a:gd name="connsiteY5" fmla="*/ 1301800 h 1310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9771" h="1310181">
                <a:moveTo>
                  <a:pt x="0" y="1258257"/>
                </a:moveTo>
                <a:cubicBezTo>
                  <a:pt x="188686" y="1130047"/>
                  <a:pt x="377372" y="1001837"/>
                  <a:pt x="508000" y="822828"/>
                </a:cubicBezTo>
                <a:cubicBezTo>
                  <a:pt x="638629" y="643818"/>
                  <a:pt x="701523" y="309990"/>
                  <a:pt x="783771" y="184200"/>
                </a:cubicBezTo>
                <a:cubicBezTo>
                  <a:pt x="866019" y="58410"/>
                  <a:pt x="880534" y="-89152"/>
                  <a:pt x="1001486" y="68086"/>
                </a:cubicBezTo>
                <a:cubicBezTo>
                  <a:pt x="1122438" y="225324"/>
                  <a:pt x="1376439" y="922009"/>
                  <a:pt x="1509486" y="1127628"/>
                </a:cubicBezTo>
                <a:cubicBezTo>
                  <a:pt x="1642533" y="1333247"/>
                  <a:pt x="1721152" y="1317523"/>
                  <a:pt x="1799771" y="1301800"/>
                </a:cubicBez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橢圓 37"/>
          <p:cNvSpPr/>
          <p:nvPr/>
        </p:nvSpPr>
        <p:spPr>
          <a:xfrm>
            <a:off x="6562316" y="3980758"/>
            <a:ext cx="171577" cy="1715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橢圓 38"/>
          <p:cNvSpPr/>
          <p:nvPr/>
        </p:nvSpPr>
        <p:spPr>
          <a:xfrm>
            <a:off x="6377196" y="3980757"/>
            <a:ext cx="171577" cy="1715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橢圓 39"/>
          <p:cNvSpPr/>
          <p:nvPr/>
        </p:nvSpPr>
        <p:spPr>
          <a:xfrm>
            <a:off x="6726524" y="3980756"/>
            <a:ext cx="171577" cy="1715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橢圓 40"/>
          <p:cNvSpPr/>
          <p:nvPr/>
        </p:nvSpPr>
        <p:spPr>
          <a:xfrm>
            <a:off x="6113656" y="3978714"/>
            <a:ext cx="171577" cy="1715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橢圓 41"/>
          <p:cNvSpPr/>
          <p:nvPr/>
        </p:nvSpPr>
        <p:spPr>
          <a:xfrm>
            <a:off x="7002027" y="3990283"/>
            <a:ext cx="171577" cy="1715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7" name="群組 16"/>
          <p:cNvGrpSpPr/>
          <p:nvPr/>
        </p:nvGrpSpPr>
        <p:grpSpPr>
          <a:xfrm>
            <a:off x="7195525" y="2732928"/>
            <a:ext cx="1466671" cy="1428932"/>
            <a:chOff x="7195525" y="2732928"/>
            <a:chExt cx="1466671" cy="1428932"/>
          </a:xfrm>
        </p:grpSpPr>
        <p:sp>
          <p:nvSpPr>
            <p:cNvPr id="43" name="手繪多邊形: 圖案 42"/>
            <p:cNvSpPr/>
            <p:nvPr/>
          </p:nvSpPr>
          <p:spPr>
            <a:xfrm rot="21442184">
              <a:off x="7195525" y="2732928"/>
              <a:ext cx="1466671" cy="1310181"/>
            </a:xfrm>
            <a:custGeom>
              <a:avLst/>
              <a:gdLst>
                <a:gd name="connsiteX0" fmla="*/ 0 w 1799771"/>
                <a:gd name="connsiteY0" fmla="*/ 1258257 h 1310181"/>
                <a:gd name="connsiteX1" fmla="*/ 508000 w 1799771"/>
                <a:gd name="connsiteY1" fmla="*/ 822828 h 1310181"/>
                <a:gd name="connsiteX2" fmla="*/ 783771 w 1799771"/>
                <a:gd name="connsiteY2" fmla="*/ 184200 h 1310181"/>
                <a:gd name="connsiteX3" fmla="*/ 1001486 w 1799771"/>
                <a:gd name="connsiteY3" fmla="*/ 68086 h 1310181"/>
                <a:gd name="connsiteX4" fmla="*/ 1509486 w 1799771"/>
                <a:gd name="connsiteY4" fmla="*/ 1127628 h 1310181"/>
                <a:gd name="connsiteX5" fmla="*/ 1799771 w 1799771"/>
                <a:gd name="connsiteY5" fmla="*/ 1301800 h 1310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99771" h="1310181">
                  <a:moveTo>
                    <a:pt x="0" y="1258257"/>
                  </a:moveTo>
                  <a:cubicBezTo>
                    <a:pt x="188686" y="1130047"/>
                    <a:pt x="377372" y="1001837"/>
                    <a:pt x="508000" y="822828"/>
                  </a:cubicBezTo>
                  <a:cubicBezTo>
                    <a:pt x="638629" y="643818"/>
                    <a:pt x="701523" y="309990"/>
                    <a:pt x="783771" y="184200"/>
                  </a:cubicBezTo>
                  <a:cubicBezTo>
                    <a:pt x="866019" y="58410"/>
                    <a:pt x="880534" y="-89152"/>
                    <a:pt x="1001486" y="68086"/>
                  </a:cubicBezTo>
                  <a:cubicBezTo>
                    <a:pt x="1122438" y="225324"/>
                    <a:pt x="1376439" y="922009"/>
                    <a:pt x="1509486" y="1127628"/>
                  </a:cubicBezTo>
                  <a:cubicBezTo>
                    <a:pt x="1642533" y="1333247"/>
                    <a:pt x="1721152" y="1317523"/>
                    <a:pt x="1799771" y="1301800"/>
                  </a:cubicBezTo>
                </a:path>
              </a:pathLst>
            </a:custGeom>
            <a:noFill/>
            <a:ln w="571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4" name="橢圓 43"/>
            <p:cNvSpPr/>
            <p:nvPr/>
          </p:nvSpPr>
          <p:spPr>
            <a:xfrm>
              <a:off x="7862121" y="3980758"/>
              <a:ext cx="171577" cy="17157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5" name="橢圓 44"/>
            <p:cNvSpPr/>
            <p:nvPr/>
          </p:nvSpPr>
          <p:spPr>
            <a:xfrm>
              <a:off x="7677001" y="3980757"/>
              <a:ext cx="171577" cy="17157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6" name="橢圓 45"/>
            <p:cNvSpPr/>
            <p:nvPr/>
          </p:nvSpPr>
          <p:spPr>
            <a:xfrm>
              <a:off x="8026329" y="3980756"/>
              <a:ext cx="171577" cy="17157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7" name="橢圓 46"/>
            <p:cNvSpPr/>
            <p:nvPr/>
          </p:nvSpPr>
          <p:spPr>
            <a:xfrm>
              <a:off x="7413461" y="3978714"/>
              <a:ext cx="171577" cy="17157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8" name="橢圓 47"/>
            <p:cNvSpPr/>
            <p:nvPr/>
          </p:nvSpPr>
          <p:spPr>
            <a:xfrm>
              <a:off x="8301832" y="3990283"/>
              <a:ext cx="171577" cy="17157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文字方塊 48"/>
              <p:cNvSpPr txBox="1"/>
              <p:nvPr/>
            </p:nvSpPr>
            <p:spPr>
              <a:xfrm>
                <a:off x="8388615" y="2986706"/>
                <a:ext cx="71942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altLang="zh-TW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9" name="文字方塊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8615" y="2986706"/>
                <a:ext cx="719428" cy="369332"/>
              </a:xfrm>
              <a:prstGeom prst="rect">
                <a:avLst/>
              </a:prstGeom>
              <a:blipFill>
                <a:blip r:embed="rId3"/>
                <a:stretch>
                  <a:fillRect l="-7627" b="-491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手繪多邊形: 圖案 49"/>
          <p:cNvSpPr/>
          <p:nvPr/>
        </p:nvSpPr>
        <p:spPr>
          <a:xfrm>
            <a:off x="4247803" y="2308958"/>
            <a:ext cx="4330700" cy="1732285"/>
          </a:xfrm>
          <a:custGeom>
            <a:avLst/>
            <a:gdLst>
              <a:gd name="connsiteX0" fmla="*/ 0 w 4330700"/>
              <a:gd name="connsiteY0" fmla="*/ 1478285 h 1732285"/>
              <a:gd name="connsiteX1" fmla="*/ 812800 w 4330700"/>
              <a:gd name="connsiteY1" fmla="*/ 1402085 h 1732285"/>
              <a:gd name="connsiteX2" fmla="*/ 1689100 w 4330700"/>
              <a:gd name="connsiteY2" fmla="*/ 1287785 h 1732285"/>
              <a:gd name="connsiteX3" fmla="*/ 2374900 w 4330700"/>
              <a:gd name="connsiteY3" fmla="*/ 335285 h 1732285"/>
              <a:gd name="connsiteX4" fmla="*/ 2984500 w 4330700"/>
              <a:gd name="connsiteY4" fmla="*/ 398785 h 1732285"/>
              <a:gd name="connsiteX5" fmla="*/ 3352800 w 4330700"/>
              <a:gd name="connsiteY5" fmla="*/ 106685 h 1732285"/>
              <a:gd name="connsiteX6" fmla="*/ 3467100 w 4330700"/>
              <a:gd name="connsiteY6" fmla="*/ 68585 h 1732285"/>
              <a:gd name="connsiteX7" fmla="*/ 3771900 w 4330700"/>
              <a:gd name="connsiteY7" fmla="*/ 144785 h 1732285"/>
              <a:gd name="connsiteX8" fmla="*/ 4330700 w 4330700"/>
              <a:gd name="connsiteY8" fmla="*/ 1732285 h 1732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30700" h="1732285">
                <a:moveTo>
                  <a:pt x="0" y="1478285"/>
                </a:moveTo>
                <a:cubicBezTo>
                  <a:pt x="265641" y="1456060"/>
                  <a:pt x="531283" y="1433835"/>
                  <a:pt x="812800" y="1402085"/>
                </a:cubicBezTo>
                <a:cubicBezTo>
                  <a:pt x="1094317" y="1370335"/>
                  <a:pt x="1428750" y="1465585"/>
                  <a:pt x="1689100" y="1287785"/>
                </a:cubicBezTo>
                <a:cubicBezTo>
                  <a:pt x="1949450" y="1109985"/>
                  <a:pt x="2159000" y="483452"/>
                  <a:pt x="2374900" y="335285"/>
                </a:cubicBezTo>
                <a:cubicBezTo>
                  <a:pt x="2590800" y="187118"/>
                  <a:pt x="2821517" y="436885"/>
                  <a:pt x="2984500" y="398785"/>
                </a:cubicBezTo>
                <a:cubicBezTo>
                  <a:pt x="3147483" y="360685"/>
                  <a:pt x="3272367" y="161718"/>
                  <a:pt x="3352800" y="106685"/>
                </a:cubicBezTo>
                <a:cubicBezTo>
                  <a:pt x="3433233" y="51652"/>
                  <a:pt x="3397250" y="62235"/>
                  <a:pt x="3467100" y="68585"/>
                </a:cubicBezTo>
                <a:cubicBezTo>
                  <a:pt x="3536950" y="74935"/>
                  <a:pt x="3627967" y="-132498"/>
                  <a:pt x="3771900" y="144785"/>
                </a:cubicBezTo>
                <a:cubicBezTo>
                  <a:pt x="3915833" y="422068"/>
                  <a:pt x="4123266" y="1077176"/>
                  <a:pt x="4330700" y="1732285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51" name="直線單箭頭接點 50"/>
          <p:cNvCxnSpPr>
            <a:cxnSpLocks/>
          </p:cNvCxnSpPr>
          <p:nvPr/>
        </p:nvCxnSpPr>
        <p:spPr>
          <a:xfrm flipV="1">
            <a:off x="6132620" y="3011350"/>
            <a:ext cx="0" cy="31231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單箭頭接點 51"/>
          <p:cNvCxnSpPr>
            <a:cxnSpLocks/>
          </p:cNvCxnSpPr>
          <p:nvPr/>
        </p:nvCxnSpPr>
        <p:spPr>
          <a:xfrm>
            <a:off x="8374533" y="2850191"/>
            <a:ext cx="0" cy="270064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單箭頭接點 52"/>
          <p:cNvCxnSpPr>
            <a:cxnSpLocks/>
          </p:cNvCxnSpPr>
          <p:nvPr/>
        </p:nvCxnSpPr>
        <p:spPr>
          <a:xfrm flipV="1">
            <a:off x="6377196" y="2699964"/>
            <a:ext cx="0" cy="31231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單箭頭接點 53"/>
          <p:cNvCxnSpPr>
            <a:cxnSpLocks/>
          </p:cNvCxnSpPr>
          <p:nvPr/>
        </p:nvCxnSpPr>
        <p:spPr>
          <a:xfrm flipV="1">
            <a:off x="6562316" y="2387654"/>
            <a:ext cx="0" cy="31231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單箭頭接點 54"/>
          <p:cNvCxnSpPr>
            <a:cxnSpLocks/>
          </p:cNvCxnSpPr>
          <p:nvPr/>
        </p:nvCxnSpPr>
        <p:spPr>
          <a:xfrm flipV="1">
            <a:off x="6815425" y="2308958"/>
            <a:ext cx="0" cy="31231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單箭頭接點 55"/>
          <p:cNvCxnSpPr>
            <a:cxnSpLocks/>
          </p:cNvCxnSpPr>
          <p:nvPr/>
        </p:nvCxnSpPr>
        <p:spPr>
          <a:xfrm flipV="1">
            <a:off x="7004249" y="2376084"/>
            <a:ext cx="0" cy="31231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單箭頭接點 56"/>
          <p:cNvCxnSpPr>
            <a:cxnSpLocks/>
          </p:cNvCxnSpPr>
          <p:nvPr/>
        </p:nvCxnSpPr>
        <p:spPr>
          <a:xfrm>
            <a:off x="8197906" y="2387654"/>
            <a:ext cx="0" cy="270064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單箭頭接點 57"/>
          <p:cNvCxnSpPr>
            <a:cxnSpLocks/>
          </p:cNvCxnSpPr>
          <p:nvPr/>
        </p:nvCxnSpPr>
        <p:spPr>
          <a:xfrm>
            <a:off x="7895239" y="2038894"/>
            <a:ext cx="0" cy="270064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單箭頭接點 58"/>
          <p:cNvCxnSpPr>
            <a:cxnSpLocks/>
          </p:cNvCxnSpPr>
          <p:nvPr/>
        </p:nvCxnSpPr>
        <p:spPr>
          <a:xfrm>
            <a:off x="7704739" y="2038894"/>
            <a:ext cx="0" cy="270064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單箭頭接點 59"/>
          <p:cNvCxnSpPr>
            <a:cxnSpLocks/>
          </p:cNvCxnSpPr>
          <p:nvPr/>
        </p:nvCxnSpPr>
        <p:spPr>
          <a:xfrm>
            <a:off x="7436853" y="2280167"/>
            <a:ext cx="0" cy="270064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線接點 87"/>
          <p:cNvCxnSpPr>
            <a:cxnSpLocks/>
          </p:cNvCxnSpPr>
          <p:nvPr/>
        </p:nvCxnSpPr>
        <p:spPr>
          <a:xfrm>
            <a:off x="4247803" y="6424095"/>
            <a:ext cx="360895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手繪多邊形: 圖案 88"/>
          <p:cNvSpPr/>
          <p:nvPr/>
        </p:nvSpPr>
        <p:spPr>
          <a:xfrm rot="21442184">
            <a:off x="6027590" y="5080951"/>
            <a:ext cx="1466671" cy="1310181"/>
          </a:xfrm>
          <a:custGeom>
            <a:avLst/>
            <a:gdLst>
              <a:gd name="connsiteX0" fmla="*/ 0 w 1799771"/>
              <a:gd name="connsiteY0" fmla="*/ 1258257 h 1310181"/>
              <a:gd name="connsiteX1" fmla="*/ 508000 w 1799771"/>
              <a:gd name="connsiteY1" fmla="*/ 822828 h 1310181"/>
              <a:gd name="connsiteX2" fmla="*/ 783771 w 1799771"/>
              <a:gd name="connsiteY2" fmla="*/ 184200 h 1310181"/>
              <a:gd name="connsiteX3" fmla="*/ 1001486 w 1799771"/>
              <a:gd name="connsiteY3" fmla="*/ 68086 h 1310181"/>
              <a:gd name="connsiteX4" fmla="*/ 1509486 w 1799771"/>
              <a:gd name="connsiteY4" fmla="*/ 1127628 h 1310181"/>
              <a:gd name="connsiteX5" fmla="*/ 1799771 w 1799771"/>
              <a:gd name="connsiteY5" fmla="*/ 1301800 h 1310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9771" h="1310181">
                <a:moveTo>
                  <a:pt x="0" y="1258257"/>
                </a:moveTo>
                <a:cubicBezTo>
                  <a:pt x="188686" y="1130047"/>
                  <a:pt x="377372" y="1001837"/>
                  <a:pt x="508000" y="822828"/>
                </a:cubicBezTo>
                <a:cubicBezTo>
                  <a:pt x="638629" y="643818"/>
                  <a:pt x="701523" y="309990"/>
                  <a:pt x="783771" y="184200"/>
                </a:cubicBezTo>
                <a:cubicBezTo>
                  <a:pt x="866019" y="58410"/>
                  <a:pt x="880534" y="-89152"/>
                  <a:pt x="1001486" y="68086"/>
                </a:cubicBezTo>
                <a:cubicBezTo>
                  <a:pt x="1122438" y="225324"/>
                  <a:pt x="1376439" y="922009"/>
                  <a:pt x="1509486" y="1127628"/>
                </a:cubicBezTo>
                <a:cubicBezTo>
                  <a:pt x="1642533" y="1333247"/>
                  <a:pt x="1721152" y="1317523"/>
                  <a:pt x="1799771" y="1301800"/>
                </a:cubicBez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0" name="橢圓 89"/>
          <p:cNvSpPr/>
          <p:nvPr/>
        </p:nvSpPr>
        <p:spPr>
          <a:xfrm>
            <a:off x="6694186" y="6328781"/>
            <a:ext cx="171577" cy="1715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1" name="橢圓 90"/>
          <p:cNvSpPr/>
          <p:nvPr/>
        </p:nvSpPr>
        <p:spPr>
          <a:xfrm>
            <a:off x="6509066" y="6328780"/>
            <a:ext cx="171577" cy="1715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2" name="橢圓 91"/>
          <p:cNvSpPr/>
          <p:nvPr/>
        </p:nvSpPr>
        <p:spPr>
          <a:xfrm>
            <a:off x="6858394" y="6328779"/>
            <a:ext cx="171577" cy="1715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3" name="橢圓 92"/>
          <p:cNvSpPr/>
          <p:nvPr/>
        </p:nvSpPr>
        <p:spPr>
          <a:xfrm>
            <a:off x="6245526" y="6326737"/>
            <a:ext cx="171577" cy="1715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4" name="橢圓 93"/>
          <p:cNvSpPr/>
          <p:nvPr/>
        </p:nvSpPr>
        <p:spPr>
          <a:xfrm>
            <a:off x="7133897" y="6338306"/>
            <a:ext cx="171577" cy="1715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5" name="手繪多邊形: 圖案 94"/>
          <p:cNvSpPr/>
          <p:nvPr/>
        </p:nvSpPr>
        <p:spPr>
          <a:xfrm rot="21442184">
            <a:off x="7327395" y="5080951"/>
            <a:ext cx="1466671" cy="1310181"/>
          </a:xfrm>
          <a:custGeom>
            <a:avLst/>
            <a:gdLst>
              <a:gd name="connsiteX0" fmla="*/ 0 w 1799771"/>
              <a:gd name="connsiteY0" fmla="*/ 1258257 h 1310181"/>
              <a:gd name="connsiteX1" fmla="*/ 508000 w 1799771"/>
              <a:gd name="connsiteY1" fmla="*/ 822828 h 1310181"/>
              <a:gd name="connsiteX2" fmla="*/ 783771 w 1799771"/>
              <a:gd name="connsiteY2" fmla="*/ 184200 h 1310181"/>
              <a:gd name="connsiteX3" fmla="*/ 1001486 w 1799771"/>
              <a:gd name="connsiteY3" fmla="*/ 68086 h 1310181"/>
              <a:gd name="connsiteX4" fmla="*/ 1509486 w 1799771"/>
              <a:gd name="connsiteY4" fmla="*/ 1127628 h 1310181"/>
              <a:gd name="connsiteX5" fmla="*/ 1799771 w 1799771"/>
              <a:gd name="connsiteY5" fmla="*/ 1301800 h 1310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9771" h="1310181">
                <a:moveTo>
                  <a:pt x="0" y="1258257"/>
                </a:moveTo>
                <a:cubicBezTo>
                  <a:pt x="188686" y="1130047"/>
                  <a:pt x="377372" y="1001837"/>
                  <a:pt x="508000" y="822828"/>
                </a:cubicBezTo>
                <a:cubicBezTo>
                  <a:pt x="638629" y="643818"/>
                  <a:pt x="701523" y="309990"/>
                  <a:pt x="783771" y="184200"/>
                </a:cubicBezTo>
                <a:cubicBezTo>
                  <a:pt x="866019" y="58410"/>
                  <a:pt x="880534" y="-89152"/>
                  <a:pt x="1001486" y="68086"/>
                </a:cubicBezTo>
                <a:cubicBezTo>
                  <a:pt x="1122438" y="225324"/>
                  <a:pt x="1376439" y="922009"/>
                  <a:pt x="1509486" y="1127628"/>
                </a:cubicBezTo>
                <a:cubicBezTo>
                  <a:pt x="1642533" y="1333247"/>
                  <a:pt x="1721152" y="1317523"/>
                  <a:pt x="1799771" y="1301800"/>
                </a:cubicBezTo>
              </a:path>
            </a:pathLst>
          </a:cu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6" name="橢圓 95"/>
          <p:cNvSpPr/>
          <p:nvPr/>
        </p:nvSpPr>
        <p:spPr>
          <a:xfrm>
            <a:off x="7993991" y="6328781"/>
            <a:ext cx="171577" cy="171577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7" name="橢圓 96"/>
          <p:cNvSpPr/>
          <p:nvPr/>
        </p:nvSpPr>
        <p:spPr>
          <a:xfrm>
            <a:off x="7808871" y="6328780"/>
            <a:ext cx="171577" cy="171577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8" name="橢圓 97"/>
          <p:cNvSpPr/>
          <p:nvPr/>
        </p:nvSpPr>
        <p:spPr>
          <a:xfrm>
            <a:off x="8158199" y="6328779"/>
            <a:ext cx="171577" cy="171577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9" name="橢圓 98"/>
          <p:cNvSpPr/>
          <p:nvPr/>
        </p:nvSpPr>
        <p:spPr>
          <a:xfrm>
            <a:off x="7545331" y="6326737"/>
            <a:ext cx="171577" cy="171577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0" name="橢圓 99"/>
          <p:cNvSpPr/>
          <p:nvPr/>
        </p:nvSpPr>
        <p:spPr>
          <a:xfrm>
            <a:off x="8433702" y="6338306"/>
            <a:ext cx="171577" cy="171577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文字方塊 100"/>
              <p:cNvSpPr txBox="1"/>
              <p:nvPr/>
            </p:nvSpPr>
            <p:spPr>
              <a:xfrm>
                <a:off x="8388615" y="5319821"/>
                <a:ext cx="71942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altLang="zh-TW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1" name="文字方塊 10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8615" y="5319821"/>
                <a:ext cx="719428" cy="369332"/>
              </a:xfrm>
              <a:prstGeom prst="rect">
                <a:avLst/>
              </a:prstGeom>
              <a:blipFill>
                <a:blip r:embed="rId4"/>
                <a:stretch>
                  <a:fillRect l="-7627" b="-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" name="手繪多邊形: 圖案 101"/>
          <p:cNvSpPr/>
          <p:nvPr/>
        </p:nvSpPr>
        <p:spPr>
          <a:xfrm>
            <a:off x="4379673" y="4987513"/>
            <a:ext cx="4376420" cy="1485574"/>
          </a:xfrm>
          <a:custGeom>
            <a:avLst/>
            <a:gdLst>
              <a:gd name="connsiteX0" fmla="*/ 0 w 4330700"/>
              <a:gd name="connsiteY0" fmla="*/ 1478285 h 1732285"/>
              <a:gd name="connsiteX1" fmla="*/ 812800 w 4330700"/>
              <a:gd name="connsiteY1" fmla="*/ 1402085 h 1732285"/>
              <a:gd name="connsiteX2" fmla="*/ 1689100 w 4330700"/>
              <a:gd name="connsiteY2" fmla="*/ 1287785 h 1732285"/>
              <a:gd name="connsiteX3" fmla="*/ 2374900 w 4330700"/>
              <a:gd name="connsiteY3" fmla="*/ 335285 h 1732285"/>
              <a:gd name="connsiteX4" fmla="*/ 2984500 w 4330700"/>
              <a:gd name="connsiteY4" fmla="*/ 398785 h 1732285"/>
              <a:gd name="connsiteX5" fmla="*/ 3352800 w 4330700"/>
              <a:gd name="connsiteY5" fmla="*/ 106685 h 1732285"/>
              <a:gd name="connsiteX6" fmla="*/ 3467100 w 4330700"/>
              <a:gd name="connsiteY6" fmla="*/ 68585 h 1732285"/>
              <a:gd name="connsiteX7" fmla="*/ 3771900 w 4330700"/>
              <a:gd name="connsiteY7" fmla="*/ 144785 h 1732285"/>
              <a:gd name="connsiteX8" fmla="*/ 4330700 w 4330700"/>
              <a:gd name="connsiteY8" fmla="*/ 1732285 h 1732285"/>
              <a:gd name="connsiteX0" fmla="*/ 0 w 4330700"/>
              <a:gd name="connsiteY0" fmla="*/ 1478285 h 1732285"/>
              <a:gd name="connsiteX1" fmla="*/ 812800 w 4330700"/>
              <a:gd name="connsiteY1" fmla="*/ 1402085 h 1732285"/>
              <a:gd name="connsiteX2" fmla="*/ 1689100 w 4330700"/>
              <a:gd name="connsiteY2" fmla="*/ 1287785 h 1732285"/>
              <a:gd name="connsiteX3" fmla="*/ 2374900 w 4330700"/>
              <a:gd name="connsiteY3" fmla="*/ 335285 h 1732285"/>
              <a:gd name="connsiteX4" fmla="*/ 3014980 w 4330700"/>
              <a:gd name="connsiteY4" fmla="*/ 939805 h 1732285"/>
              <a:gd name="connsiteX5" fmla="*/ 3352800 w 4330700"/>
              <a:gd name="connsiteY5" fmla="*/ 106685 h 1732285"/>
              <a:gd name="connsiteX6" fmla="*/ 3467100 w 4330700"/>
              <a:gd name="connsiteY6" fmla="*/ 68585 h 1732285"/>
              <a:gd name="connsiteX7" fmla="*/ 3771900 w 4330700"/>
              <a:gd name="connsiteY7" fmla="*/ 144785 h 1732285"/>
              <a:gd name="connsiteX8" fmla="*/ 4330700 w 4330700"/>
              <a:gd name="connsiteY8" fmla="*/ 1732285 h 1732285"/>
              <a:gd name="connsiteX0" fmla="*/ 0 w 4330700"/>
              <a:gd name="connsiteY0" fmla="*/ 1554007 h 1808007"/>
              <a:gd name="connsiteX1" fmla="*/ 812800 w 4330700"/>
              <a:gd name="connsiteY1" fmla="*/ 1477807 h 1808007"/>
              <a:gd name="connsiteX2" fmla="*/ 1689100 w 4330700"/>
              <a:gd name="connsiteY2" fmla="*/ 1363507 h 1808007"/>
              <a:gd name="connsiteX3" fmla="*/ 2374900 w 4330700"/>
              <a:gd name="connsiteY3" fmla="*/ 411007 h 1808007"/>
              <a:gd name="connsiteX4" fmla="*/ 3014980 w 4330700"/>
              <a:gd name="connsiteY4" fmla="*/ 1015527 h 1808007"/>
              <a:gd name="connsiteX5" fmla="*/ 3390900 w 4330700"/>
              <a:gd name="connsiteY5" fmla="*/ 1454947 h 1808007"/>
              <a:gd name="connsiteX6" fmla="*/ 3467100 w 4330700"/>
              <a:gd name="connsiteY6" fmla="*/ 144307 h 1808007"/>
              <a:gd name="connsiteX7" fmla="*/ 3771900 w 4330700"/>
              <a:gd name="connsiteY7" fmla="*/ 220507 h 1808007"/>
              <a:gd name="connsiteX8" fmla="*/ 4330700 w 4330700"/>
              <a:gd name="connsiteY8" fmla="*/ 1808007 h 1808007"/>
              <a:gd name="connsiteX0" fmla="*/ 0 w 4330700"/>
              <a:gd name="connsiteY0" fmla="*/ 1335104 h 1589104"/>
              <a:gd name="connsiteX1" fmla="*/ 812800 w 4330700"/>
              <a:gd name="connsiteY1" fmla="*/ 1258904 h 1589104"/>
              <a:gd name="connsiteX2" fmla="*/ 1689100 w 4330700"/>
              <a:gd name="connsiteY2" fmla="*/ 1144604 h 1589104"/>
              <a:gd name="connsiteX3" fmla="*/ 2374900 w 4330700"/>
              <a:gd name="connsiteY3" fmla="*/ 192104 h 1589104"/>
              <a:gd name="connsiteX4" fmla="*/ 3014980 w 4330700"/>
              <a:gd name="connsiteY4" fmla="*/ 796624 h 1589104"/>
              <a:gd name="connsiteX5" fmla="*/ 3390900 w 4330700"/>
              <a:gd name="connsiteY5" fmla="*/ 1236044 h 1589104"/>
              <a:gd name="connsiteX6" fmla="*/ 3680460 w 4330700"/>
              <a:gd name="connsiteY6" fmla="*/ 1289384 h 1589104"/>
              <a:gd name="connsiteX7" fmla="*/ 3771900 w 4330700"/>
              <a:gd name="connsiteY7" fmla="*/ 1604 h 1589104"/>
              <a:gd name="connsiteX8" fmla="*/ 4330700 w 4330700"/>
              <a:gd name="connsiteY8" fmla="*/ 1589104 h 1589104"/>
              <a:gd name="connsiteX0" fmla="*/ 0 w 4330700"/>
              <a:gd name="connsiteY0" fmla="*/ 1147754 h 1401754"/>
              <a:gd name="connsiteX1" fmla="*/ 812800 w 4330700"/>
              <a:gd name="connsiteY1" fmla="*/ 1071554 h 1401754"/>
              <a:gd name="connsiteX2" fmla="*/ 1689100 w 4330700"/>
              <a:gd name="connsiteY2" fmla="*/ 957254 h 1401754"/>
              <a:gd name="connsiteX3" fmla="*/ 2374900 w 4330700"/>
              <a:gd name="connsiteY3" fmla="*/ 4754 h 1401754"/>
              <a:gd name="connsiteX4" fmla="*/ 3014980 w 4330700"/>
              <a:gd name="connsiteY4" fmla="*/ 609274 h 1401754"/>
              <a:gd name="connsiteX5" fmla="*/ 3390900 w 4330700"/>
              <a:gd name="connsiteY5" fmla="*/ 1048694 h 1401754"/>
              <a:gd name="connsiteX6" fmla="*/ 3680460 w 4330700"/>
              <a:gd name="connsiteY6" fmla="*/ 1102034 h 1401754"/>
              <a:gd name="connsiteX7" fmla="*/ 4015740 w 4330700"/>
              <a:gd name="connsiteY7" fmla="*/ 1292534 h 1401754"/>
              <a:gd name="connsiteX8" fmla="*/ 4330700 w 4330700"/>
              <a:gd name="connsiteY8" fmla="*/ 1401754 h 1401754"/>
              <a:gd name="connsiteX0" fmla="*/ 0 w 4376420"/>
              <a:gd name="connsiteY0" fmla="*/ 1147754 h 1485574"/>
              <a:gd name="connsiteX1" fmla="*/ 812800 w 4376420"/>
              <a:gd name="connsiteY1" fmla="*/ 1071554 h 1485574"/>
              <a:gd name="connsiteX2" fmla="*/ 1689100 w 4376420"/>
              <a:gd name="connsiteY2" fmla="*/ 957254 h 1485574"/>
              <a:gd name="connsiteX3" fmla="*/ 2374900 w 4376420"/>
              <a:gd name="connsiteY3" fmla="*/ 4754 h 1485574"/>
              <a:gd name="connsiteX4" fmla="*/ 3014980 w 4376420"/>
              <a:gd name="connsiteY4" fmla="*/ 609274 h 1485574"/>
              <a:gd name="connsiteX5" fmla="*/ 3390900 w 4376420"/>
              <a:gd name="connsiteY5" fmla="*/ 1048694 h 1485574"/>
              <a:gd name="connsiteX6" fmla="*/ 3680460 w 4376420"/>
              <a:gd name="connsiteY6" fmla="*/ 1102034 h 1485574"/>
              <a:gd name="connsiteX7" fmla="*/ 4015740 w 4376420"/>
              <a:gd name="connsiteY7" fmla="*/ 1292534 h 1485574"/>
              <a:gd name="connsiteX8" fmla="*/ 4376420 w 4376420"/>
              <a:gd name="connsiteY8" fmla="*/ 1485574 h 1485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76420" h="1485574">
                <a:moveTo>
                  <a:pt x="0" y="1147754"/>
                </a:moveTo>
                <a:cubicBezTo>
                  <a:pt x="265641" y="1125529"/>
                  <a:pt x="531283" y="1103304"/>
                  <a:pt x="812800" y="1071554"/>
                </a:cubicBezTo>
                <a:cubicBezTo>
                  <a:pt x="1094317" y="1039804"/>
                  <a:pt x="1428750" y="1135054"/>
                  <a:pt x="1689100" y="957254"/>
                </a:cubicBezTo>
                <a:cubicBezTo>
                  <a:pt x="1949450" y="779454"/>
                  <a:pt x="2153920" y="62751"/>
                  <a:pt x="2374900" y="4754"/>
                </a:cubicBezTo>
                <a:cubicBezTo>
                  <a:pt x="2595880" y="-53243"/>
                  <a:pt x="2845647" y="435284"/>
                  <a:pt x="3014980" y="609274"/>
                </a:cubicBezTo>
                <a:cubicBezTo>
                  <a:pt x="3184313" y="783264"/>
                  <a:pt x="3279987" y="966567"/>
                  <a:pt x="3390900" y="1048694"/>
                </a:cubicBezTo>
                <a:cubicBezTo>
                  <a:pt x="3501813" y="1130821"/>
                  <a:pt x="3576320" y="1061394"/>
                  <a:pt x="3680460" y="1102034"/>
                </a:cubicBezTo>
                <a:cubicBezTo>
                  <a:pt x="3784600" y="1142674"/>
                  <a:pt x="3899747" y="1228611"/>
                  <a:pt x="4015740" y="1292534"/>
                </a:cubicBezTo>
                <a:cubicBezTo>
                  <a:pt x="4131733" y="1356457"/>
                  <a:pt x="4168986" y="830465"/>
                  <a:pt x="4376420" y="1485574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03" name="直線單箭頭接點 102"/>
          <p:cNvCxnSpPr>
            <a:cxnSpLocks/>
          </p:cNvCxnSpPr>
          <p:nvPr/>
        </p:nvCxnSpPr>
        <p:spPr>
          <a:xfrm flipV="1">
            <a:off x="6264490" y="5359373"/>
            <a:ext cx="0" cy="31231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直線單箭頭接點 103"/>
          <p:cNvCxnSpPr>
            <a:cxnSpLocks/>
          </p:cNvCxnSpPr>
          <p:nvPr/>
        </p:nvCxnSpPr>
        <p:spPr>
          <a:xfrm>
            <a:off x="8578503" y="5906899"/>
            <a:ext cx="0" cy="270064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直線單箭頭接點 104"/>
          <p:cNvCxnSpPr>
            <a:cxnSpLocks/>
          </p:cNvCxnSpPr>
          <p:nvPr/>
        </p:nvCxnSpPr>
        <p:spPr>
          <a:xfrm flipV="1">
            <a:off x="6509066" y="5047987"/>
            <a:ext cx="0" cy="31231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直線單箭頭接點 105"/>
          <p:cNvCxnSpPr>
            <a:cxnSpLocks/>
          </p:cNvCxnSpPr>
          <p:nvPr/>
        </p:nvCxnSpPr>
        <p:spPr>
          <a:xfrm flipV="1">
            <a:off x="6694186" y="4735677"/>
            <a:ext cx="0" cy="31231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直線單箭頭接點 106"/>
          <p:cNvCxnSpPr>
            <a:cxnSpLocks/>
          </p:cNvCxnSpPr>
          <p:nvPr/>
        </p:nvCxnSpPr>
        <p:spPr>
          <a:xfrm flipV="1">
            <a:off x="6947295" y="4656981"/>
            <a:ext cx="0" cy="31231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直線單箭頭接點 107"/>
          <p:cNvCxnSpPr>
            <a:cxnSpLocks/>
          </p:cNvCxnSpPr>
          <p:nvPr/>
        </p:nvCxnSpPr>
        <p:spPr>
          <a:xfrm flipV="1">
            <a:off x="7175623" y="4969291"/>
            <a:ext cx="0" cy="31231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直線單箭頭接點 108"/>
          <p:cNvCxnSpPr>
            <a:cxnSpLocks/>
          </p:cNvCxnSpPr>
          <p:nvPr/>
        </p:nvCxnSpPr>
        <p:spPr>
          <a:xfrm>
            <a:off x="8277552" y="5913508"/>
            <a:ext cx="0" cy="270064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直線單箭頭接點 109"/>
          <p:cNvCxnSpPr>
            <a:cxnSpLocks/>
          </p:cNvCxnSpPr>
          <p:nvPr/>
        </p:nvCxnSpPr>
        <p:spPr>
          <a:xfrm>
            <a:off x="8047107" y="5778476"/>
            <a:ext cx="0" cy="270064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直線單箭頭接點 110"/>
          <p:cNvCxnSpPr>
            <a:cxnSpLocks/>
          </p:cNvCxnSpPr>
          <p:nvPr/>
        </p:nvCxnSpPr>
        <p:spPr>
          <a:xfrm>
            <a:off x="7848578" y="5771193"/>
            <a:ext cx="0" cy="270064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直線單箭頭接點 111"/>
          <p:cNvCxnSpPr>
            <a:cxnSpLocks/>
          </p:cNvCxnSpPr>
          <p:nvPr/>
        </p:nvCxnSpPr>
        <p:spPr>
          <a:xfrm>
            <a:off x="7585038" y="5536651"/>
            <a:ext cx="0" cy="270064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直線接點 120"/>
          <p:cNvCxnSpPr>
            <a:cxnSpLocks/>
          </p:cNvCxnSpPr>
          <p:nvPr/>
        </p:nvCxnSpPr>
        <p:spPr>
          <a:xfrm>
            <a:off x="1067617" y="6446302"/>
            <a:ext cx="272868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2" name="群組 121"/>
          <p:cNvGrpSpPr/>
          <p:nvPr/>
        </p:nvGrpSpPr>
        <p:grpSpPr>
          <a:xfrm>
            <a:off x="1967138" y="5103158"/>
            <a:ext cx="1466671" cy="1428932"/>
            <a:chOff x="2568665" y="4785060"/>
            <a:chExt cx="1466671" cy="1428932"/>
          </a:xfrm>
        </p:grpSpPr>
        <p:sp>
          <p:nvSpPr>
            <p:cNvPr id="123" name="手繪多邊形: 圖案 122"/>
            <p:cNvSpPr/>
            <p:nvPr/>
          </p:nvSpPr>
          <p:spPr>
            <a:xfrm rot="21442184">
              <a:off x="2568665" y="4785060"/>
              <a:ext cx="1466671" cy="1310181"/>
            </a:xfrm>
            <a:custGeom>
              <a:avLst/>
              <a:gdLst>
                <a:gd name="connsiteX0" fmla="*/ 0 w 1799771"/>
                <a:gd name="connsiteY0" fmla="*/ 1258257 h 1310181"/>
                <a:gd name="connsiteX1" fmla="*/ 508000 w 1799771"/>
                <a:gd name="connsiteY1" fmla="*/ 822828 h 1310181"/>
                <a:gd name="connsiteX2" fmla="*/ 783771 w 1799771"/>
                <a:gd name="connsiteY2" fmla="*/ 184200 h 1310181"/>
                <a:gd name="connsiteX3" fmla="*/ 1001486 w 1799771"/>
                <a:gd name="connsiteY3" fmla="*/ 68086 h 1310181"/>
                <a:gd name="connsiteX4" fmla="*/ 1509486 w 1799771"/>
                <a:gd name="connsiteY4" fmla="*/ 1127628 h 1310181"/>
                <a:gd name="connsiteX5" fmla="*/ 1799771 w 1799771"/>
                <a:gd name="connsiteY5" fmla="*/ 1301800 h 1310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99771" h="1310181">
                  <a:moveTo>
                    <a:pt x="0" y="1258257"/>
                  </a:moveTo>
                  <a:cubicBezTo>
                    <a:pt x="188686" y="1130047"/>
                    <a:pt x="377372" y="1001837"/>
                    <a:pt x="508000" y="822828"/>
                  </a:cubicBezTo>
                  <a:cubicBezTo>
                    <a:pt x="638629" y="643818"/>
                    <a:pt x="701523" y="309990"/>
                    <a:pt x="783771" y="184200"/>
                  </a:cubicBezTo>
                  <a:cubicBezTo>
                    <a:pt x="866019" y="58410"/>
                    <a:pt x="880534" y="-89152"/>
                    <a:pt x="1001486" y="68086"/>
                  </a:cubicBezTo>
                  <a:cubicBezTo>
                    <a:pt x="1122438" y="225324"/>
                    <a:pt x="1376439" y="922009"/>
                    <a:pt x="1509486" y="1127628"/>
                  </a:cubicBezTo>
                  <a:cubicBezTo>
                    <a:pt x="1642533" y="1333247"/>
                    <a:pt x="1721152" y="1317523"/>
                    <a:pt x="1799771" y="1301800"/>
                  </a:cubicBezTo>
                </a:path>
              </a:pathLst>
            </a:cu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4" name="橢圓 123"/>
            <p:cNvSpPr/>
            <p:nvPr/>
          </p:nvSpPr>
          <p:spPr>
            <a:xfrm>
              <a:off x="3235261" y="6032890"/>
              <a:ext cx="171577" cy="171577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5" name="橢圓 124"/>
            <p:cNvSpPr/>
            <p:nvPr/>
          </p:nvSpPr>
          <p:spPr>
            <a:xfrm>
              <a:off x="3050141" y="6032889"/>
              <a:ext cx="171577" cy="171577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6" name="橢圓 125"/>
            <p:cNvSpPr/>
            <p:nvPr/>
          </p:nvSpPr>
          <p:spPr>
            <a:xfrm>
              <a:off x="3399469" y="6032888"/>
              <a:ext cx="171577" cy="171577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7" name="橢圓 126"/>
            <p:cNvSpPr/>
            <p:nvPr/>
          </p:nvSpPr>
          <p:spPr>
            <a:xfrm>
              <a:off x="2786601" y="6030846"/>
              <a:ext cx="171577" cy="171577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8" name="橢圓 127"/>
            <p:cNvSpPr/>
            <p:nvPr/>
          </p:nvSpPr>
          <p:spPr>
            <a:xfrm>
              <a:off x="3674972" y="6042415"/>
              <a:ext cx="171577" cy="171577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30" name="群組 129"/>
          <p:cNvGrpSpPr/>
          <p:nvPr/>
        </p:nvGrpSpPr>
        <p:grpSpPr>
          <a:xfrm>
            <a:off x="2023909" y="5091589"/>
            <a:ext cx="1466671" cy="1428932"/>
            <a:chOff x="1052007" y="4773490"/>
            <a:chExt cx="1466671" cy="1428932"/>
          </a:xfrm>
        </p:grpSpPr>
        <p:sp>
          <p:nvSpPr>
            <p:cNvPr id="131" name="手繪多邊形: 圖案 130"/>
            <p:cNvSpPr/>
            <p:nvPr/>
          </p:nvSpPr>
          <p:spPr>
            <a:xfrm rot="21442184">
              <a:off x="1052007" y="4773490"/>
              <a:ext cx="1466671" cy="1310181"/>
            </a:xfrm>
            <a:custGeom>
              <a:avLst/>
              <a:gdLst>
                <a:gd name="connsiteX0" fmla="*/ 0 w 1799771"/>
                <a:gd name="connsiteY0" fmla="*/ 1258257 h 1310181"/>
                <a:gd name="connsiteX1" fmla="*/ 508000 w 1799771"/>
                <a:gd name="connsiteY1" fmla="*/ 822828 h 1310181"/>
                <a:gd name="connsiteX2" fmla="*/ 783771 w 1799771"/>
                <a:gd name="connsiteY2" fmla="*/ 184200 h 1310181"/>
                <a:gd name="connsiteX3" fmla="*/ 1001486 w 1799771"/>
                <a:gd name="connsiteY3" fmla="*/ 68086 h 1310181"/>
                <a:gd name="connsiteX4" fmla="*/ 1509486 w 1799771"/>
                <a:gd name="connsiteY4" fmla="*/ 1127628 h 1310181"/>
                <a:gd name="connsiteX5" fmla="*/ 1799771 w 1799771"/>
                <a:gd name="connsiteY5" fmla="*/ 1301800 h 1310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99771" h="1310181">
                  <a:moveTo>
                    <a:pt x="0" y="1258257"/>
                  </a:moveTo>
                  <a:cubicBezTo>
                    <a:pt x="188686" y="1130047"/>
                    <a:pt x="377372" y="1001837"/>
                    <a:pt x="508000" y="822828"/>
                  </a:cubicBezTo>
                  <a:cubicBezTo>
                    <a:pt x="638629" y="643818"/>
                    <a:pt x="701523" y="309990"/>
                    <a:pt x="783771" y="184200"/>
                  </a:cubicBezTo>
                  <a:cubicBezTo>
                    <a:pt x="866019" y="58410"/>
                    <a:pt x="880534" y="-89152"/>
                    <a:pt x="1001486" y="68086"/>
                  </a:cubicBezTo>
                  <a:cubicBezTo>
                    <a:pt x="1122438" y="225324"/>
                    <a:pt x="1376439" y="922009"/>
                    <a:pt x="1509486" y="1127628"/>
                  </a:cubicBezTo>
                  <a:cubicBezTo>
                    <a:pt x="1642533" y="1333247"/>
                    <a:pt x="1721152" y="1317523"/>
                    <a:pt x="1799771" y="1301800"/>
                  </a:cubicBezTo>
                </a:path>
              </a:pathLst>
            </a:custGeom>
            <a:noFill/>
            <a:ln w="571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2" name="橢圓 131"/>
            <p:cNvSpPr/>
            <p:nvPr/>
          </p:nvSpPr>
          <p:spPr>
            <a:xfrm>
              <a:off x="1718603" y="6021320"/>
              <a:ext cx="171577" cy="17157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3" name="橢圓 132"/>
            <p:cNvSpPr/>
            <p:nvPr/>
          </p:nvSpPr>
          <p:spPr>
            <a:xfrm>
              <a:off x="1533483" y="6021319"/>
              <a:ext cx="171577" cy="17157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4" name="橢圓 133"/>
            <p:cNvSpPr/>
            <p:nvPr/>
          </p:nvSpPr>
          <p:spPr>
            <a:xfrm>
              <a:off x="1882811" y="6021318"/>
              <a:ext cx="171577" cy="17157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5" name="橢圓 134"/>
            <p:cNvSpPr/>
            <p:nvPr/>
          </p:nvSpPr>
          <p:spPr>
            <a:xfrm>
              <a:off x="1269943" y="6019276"/>
              <a:ext cx="171577" cy="17157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6" name="橢圓 135"/>
            <p:cNvSpPr/>
            <p:nvPr/>
          </p:nvSpPr>
          <p:spPr>
            <a:xfrm>
              <a:off x="2158314" y="6030845"/>
              <a:ext cx="171577" cy="17157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文字方塊 136"/>
              <p:cNvSpPr txBox="1"/>
              <p:nvPr/>
            </p:nvSpPr>
            <p:spPr>
              <a:xfrm>
                <a:off x="1432503" y="5399044"/>
                <a:ext cx="71942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altLang="zh-TW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7" name="文字方塊 1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2503" y="5399044"/>
                <a:ext cx="719428" cy="369332"/>
              </a:xfrm>
              <a:prstGeom prst="rect">
                <a:avLst/>
              </a:prstGeom>
              <a:blipFill>
                <a:blip r:embed="rId5"/>
                <a:stretch>
                  <a:fillRect l="-8475" b="-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8" name="文字方塊 137"/>
          <p:cNvSpPr txBox="1"/>
          <p:nvPr/>
        </p:nvSpPr>
        <p:spPr>
          <a:xfrm>
            <a:off x="560100" y="3729135"/>
            <a:ext cx="27116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In the end ……</a:t>
            </a:r>
            <a:endParaRPr lang="zh-TW" altLang="en-US" sz="2800" dirty="0"/>
          </a:p>
        </p:txBody>
      </p:sp>
      <p:sp>
        <p:nvSpPr>
          <p:cNvPr id="140" name="手繪多邊形: 圖案 139"/>
          <p:cNvSpPr/>
          <p:nvPr/>
        </p:nvSpPr>
        <p:spPr>
          <a:xfrm rot="21442184">
            <a:off x="1818711" y="4866780"/>
            <a:ext cx="1807003" cy="1565670"/>
          </a:xfrm>
          <a:custGeom>
            <a:avLst/>
            <a:gdLst>
              <a:gd name="connsiteX0" fmla="*/ 0 w 1799771"/>
              <a:gd name="connsiteY0" fmla="*/ 1258257 h 1310181"/>
              <a:gd name="connsiteX1" fmla="*/ 508000 w 1799771"/>
              <a:gd name="connsiteY1" fmla="*/ 822828 h 1310181"/>
              <a:gd name="connsiteX2" fmla="*/ 783771 w 1799771"/>
              <a:gd name="connsiteY2" fmla="*/ 184200 h 1310181"/>
              <a:gd name="connsiteX3" fmla="*/ 1001486 w 1799771"/>
              <a:gd name="connsiteY3" fmla="*/ 68086 h 1310181"/>
              <a:gd name="connsiteX4" fmla="*/ 1509486 w 1799771"/>
              <a:gd name="connsiteY4" fmla="*/ 1127628 h 1310181"/>
              <a:gd name="connsiteX5" fmla="*/ 1799771 w 1799771"/>
              <a:gd name="connsiteY5" fmla="*/ 1301800 h 1310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9771" h="1310181">
                <a:moveTo>
                  <a:pt x="0" y="1258257"/>
                </a:moveTo>
                <a:cubicBezTo>
                  <a:pt x="188686" y="1130047"/>
                  <a:pt x="377372" y="1001837"/>
                  <a:pt x="508000" y="822828"/>
                </a:cubicBezTo>
                <a:cubicBezTo>
                  <a:pt x="638629" y="643818"/>
                  <a:pt x="701523" y="309990"/>
                  <a:pt x="783771" y="184200"/>
                </a:cubicBezTo>
                <a:cubicBezTo>
                  <a:pt x="866019" y="58410"/>
                  <a:pt x="880534" y="-89152"/>
                  <a:pt x="1001486" y="68086"/>
                </a:cubicBezTo>
                <a:cubicBezTo>
                  <a:pt x="1122438" y="225324"/>
                  <a:pt x="1376439" y="922009"/>
                  <a:pt x="1509486" y="1127628"/>
                </a:cubicBezTo>
                <a:cubicBezTo>
                  <a:pt x="1642533" y="1333247"/>
                  <a:pt x="1721152" y="1317523"/>
                  <a:pt x="1799771" y="130180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41" name="直線單箭頭接點 140"/>
          <p:cNvCxnSpPr>
            <a:cxnSpLocks/>
          </p:cNvCxnSpPr>
          <p:nvPr/>
        </p:nvCxnSpPr>
        <p:spPr>
          <a:xfrm flipV="1">
            <a:off x="2233602" y="5608263"/>
            <a:ext cx="0" cy="31231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直線單箭頭接點 141"/>
          <p:cNvCxnSpPr>
            <a:cxnSpLocks/>
          </p:cNvCxnSpPr>
          <p:nvPr/>
        </p:nvCxnSpPr>
        <p:spPr>
          <a:xfrm flipV="1">
            <a:off x="2413422" y="5140722"/>
            <a:ext cx="0" cy="31231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直線單箭頭接點 142"/>
          <p:cNvCxnSpPr>
            <a:cxnSpLocks/>
          </p:cNvCxnSpPr>
          <p:nvPr/>
        </p:nvCxnSpPr>
        <p:spPr>
          <a:xfrm flipV="1">
            <a:off x="2690505" y="4555336"/>
            <a:ext cx="0" cy="31231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直線單箭頭接點 143"/>
          <p:cNvCxnSpPr>
            <a:cxnSpLocks/>
          </p:cNvCxnSpPr>
          <p:nvPr/>
        </p:nvCxnSpPr>
        <p:spPr>
          <a:xfrm flipV="1">
            <a:off x="3055478" y="5080248"/>
            <a:ext cx="0" cy="31231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直線單箭頭接點 144"/>
          <p:cNvCxnSpPr>
            <a:cxnSpLocks/>
          </p:cNvCxnSpPr>
          <p:nvPr/>
        </p:nvCxnSpPr>
        <p:spPr>
          <a:xfrm flipV="1">
            <a:off x="3245022" y="5453032"/>
            <a:ext cx="0" cy="31231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直線單箭頭接點 145"/>
          <p:cNvCxnSpPr>
            <a:cxnSpLocks/>
          </p:cNvCxnSpPr>
          <p:nvPr/>
        </p:nvCxnSpPr>
        <p:spPr>
          <a:xfrm>
            <a:off x="3245022" y="5157342"/>
            <a:ext cx="0" cy="270064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直線單箭頭接點 146"/>
          <p:cNvCxnSpPr>
            <a:cxnSpLocks/>
          </p:cNvCxnSpPr>
          <p:nvPr/>
        </p:nvCxnSpPr>
        <p:spPr>
          <a:xfrm>
            <a:off x="3073445" y="4767968"/>
            <a:ext cx="0" cy="270064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直線單箭頭接點 147"/>
          <p:cNvCxnSpPr>
            <a:cxnSpLocks/>
          </p:cNvCxnSpPr>
          <p:nvPr/>
        </p:nvCxnSpPr>
        <p:spPr>
          <a:xfrm>
            <a:off x="2676962" y="4296841"/>
            <a:ext cx="0" cy="270064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直線單箭頭接點 148"/>
          <p:cNvCxnSpPr>
            <a:cxnSpLocks/>
          </p:cNvCxnSpPr>
          <p:nvPr/>
        </p:nvCxnSpPr>
        <p:spPr>
          <a:xfrm>
            <a:off x="2221431" y="5374336"/>
            <a:ext cx="0" cy="270064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直線單箭頭接點 149"/>
          <p:cNvCxnSpPr>
            <a:cxnSpLocks/>
          </p:cNvCxnSpPr>
          <p:nvPr/>
        </p:nvCxnSpPr>
        <p:spPr>
          <a:xfrm>
            <a:off x="2413422" y="4887278"/>
            <a:ext cx="0" cy="270064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660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9" grpId="0"/>
      <p:bldP spid="50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/>
      <p:bldP spid="102" grpId="0" animBg="1"/>
      <p:bldP spid="137" grpId="0"/>
      <p:bldP spid="138" grpId="0"/>
      <p:bldP spid="14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Energy-based Model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906479"/>
          </a:xfrm>
        </p:spPr>
        <p:txBody>
          <a:bodyPr>
            <a:normAutofit lnSpcReduction="10000"/>
          </a:bodyPr>
          <a:lstStyle/>
          <a:p>
            <a:r>
              <a:rPr lang="en-US" altLang="zh-TW" sz="2400" dirty="0"/>
              <a:t>Preview: Framework of structured learning (Energy-based Model)</a:t>
            </a:r>
          </a:p>
          <a:p>
            <a:pPr lvl="1"/>
            <a:r>
              <a:rPr lang="en-US" altLang="zh-TW" dirty="0"/>
              <a:t>ML Lecture 21: Structured Learning - Introduction </a:t>
            </a:r>
          </a:p>
          <a:p>
            <a:pPr lvl="2"/>
            <a:r>
              <a:rPr lang="en-US" altLang="zh-TW" sz="2400" dirty="0"/>
              <a:t>https://www.youtube.com/watch?v=5OYu0vxXEv8</a:t>
            </a:r>
          </a:p>
          <a:p>
            <a:pPr lvl="1"/>
            <a:r>
              <a:rPr lang="en-US" altLang="zh-TW" dirty="0"/>
              <a:t>ML Lecture 22: Structured Learning - Linear Model </a:t>
            </a:r>
          </a:p>
          <a:p>
            <a:pPr lvl="2"/>
            <a:r>
              <a:rPr lang="en-US" altLang="zh-TW" sz="2400" dirty="0"/>
              <a:t>https://www.youtube.com/watch?v=HfPw40JPays</a:t>
            </a:r>
          </a:p>
          <a:p>
            <a:pPr lvl="1"/>
            <a:r>
              <a:rPr lang="en-US" altLang="zh-TW" dirty="0"/>
              <a:t>ML Lecture 23: Structured Learning - Structured SVM </a:t>
            </a:r>
          </a:p>
          <a:p>
            <a:pPr lvl="2"/>
            <a:r>
              <a:rPr lang="en-US" altLang="zh-TW" sz="2400" dirty="0"/>
              <a:t>https://www.youtube.com/watch?v=YjvGVVrCrhQ</a:t>
            </a:r>
          </a:p>
          <a:p>
            <a:pPr lvl="1"/>
            <a:r>
              <a:rPr lang="en-US" altLang="zh-TW" dirty="0"/>
              <a:t>ML Lecture 24: Structured Learning - Sequence Labeling </a:t>
            </a:r>
          </a:p>
          <a:p>
            <a:pPr lvl="2"/>
            <a:r>
              <a:rPr lang="en-US" altLang="zh-TW" sz="2400" dirty="0"/>
              <a:t>https://www.youtube.com/watch?v=o9FPSqobMys</a:t>
            </a:r>
          </a:p>
          <a:p>
            <a:pPr lvl="1"/>
            <a:r>
              <a:rPr lang="en-US" altLang="zh-TW" dirty="0"/>
              <a:t>Graphical model &amp; Gibbs sampling</a:t>
            </a:r>
          </a:p>
          <a:p>
            <a:pPr lvl="2"/>
            <a:r>
              <a:rPr lang="en-US" altLang="zh-TW" sz="2400" dirty="0"/>
              <a:t>http://speech.ee.ntu.edu.tw/~tlkagk/courses/MLDS_2015_2/Lecture/MRF%20(v2).ecm.mp4/index.html</a:t>
            </a:r>
          </a:p>
          <a:p>
            <a:pPr lvl="1"/>
            <a:endParaRPr lang="en-US" altLang="zh-TW" dirty="0"/>
          </a:p>
          <a:p>
            <a:pPr lvl="1"/>
            <a:endParaRPr lang="en-US" altLang="zh-TW" dirty="0"/>
          </a:p>
          <a:p>
            <a:pPr lvl="1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0540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endParaRPr lang="zh-TW" altLang="en-US"/>
          </a:p>
        </p:txBody>
      </p:sp>
      <p:pic>
        <p:nvPicPr>
          <p:cNvPr id="4" name="CelebA GAN set attributes - YouTube [720p]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41396" y="365126"/>
            <a:ext cx="6012523" cy="5930308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887327" y="6295434"/>
            <a:ext cx="54848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dirty="0"/>
              <a:t>https://www.youtube.com/watch?v=kPEIJJsQr7U</a:t>
            </a:r>
          </a:p>
        </p:txBody>
      </p:sp>
      <p:sp>
        <p:nvSpPr>
          <p:cNvPr id="6" name="矩形 5"/>
          <p:cNvSpPr/>
          <p:nvPr/>
        </p:nvSpPr>
        <p:spPr>
          <a:xfrm>
            <a:off x="712441" y="434224"/>
            <a:ext cx="137165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b="1" i="1" u="sng" dirty="0"/>
              <a:t>Photo </a:t>
            </a:r>
          </a:p>
          <a:p>
            <a:r>
              <a:rPr lang="en-US" altLang="zh-TW" sz="3200" b="1" i="1" u="sng" dirty="0"/>
              <a:t>Editing</a:t>
            </a:r>
            <a:endParaRPr lang="zh-TW" altLang="en-US" sz="3200" b="1" i="1" u="sng" dirty="0"/>
          </a:p>
        </p:txBody>
      </p:sp>
      <p:sp>
        <p:nvSpPr>
          <p:cNvPr id="7" name="矩形 6"/>
          <p:cNvSpPr/>
          <p:nvPr/>
        </p:nvSpPr>
        <p:spPr>
          <a:xfrm>
            <a:off x="628650" y="2302797"/>
            <a:ext cx="1539240" cy="96075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Generator</a:t>
            </a:r>
          </a:p>
          <a:p>
            <a:pPr algn="ctr"/>
            <a:r>
              <a:rPr lang="en-US" altLang="zh-TW" sz="2400" dirty="0"/>
              <a:t>(Decoder)</a:t>
            </a:r>
            <a:endParaRPr lang="zh-TW" altLang="en-US" sz="2400" dirty="0"/>
          </a:p>
        </p:txBody>
      </p:sp>
      <p:cxnSp>
        <p:nvCxnSpPr>
          <p:cNvPr id="8" name="直線單箭頭接點 7"/>
          <p:cNvCxnSpPr/>
          <p:nvPr/>
        </p:nvCxnSpPr>
        <p:spPr>
          <a:xfrm>
            <a:off x="377637" y="2783173"/>
            <a:ext cx="33480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字方塊 9"/>
          <p:cNvSpPr txBox="1"/>
          <p:nvPr/>
        </p:nvSpPr>
        <p:spPr>
          <a:xfrm>
            <a:off x="2316581" y="2532760"/>
            <a:ext cx="424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x</a:t>
            </a:r>
            <a:endParaRPr lang="zh-TW" altLang="en-US" sz="2400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55144" y="2532759"/>
            <a:ext cx="424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z</a:t>
            </a:r>
            <a:endParaRPr lang="zh-TW" altLang="en-US" sz="2400" dirty="0"/>
          </a:p>
        </p:txBody>
      </p:sp>
      <p:cxnSp>
        <p:nvCxnSpPr>
          <p:cNvPr id="9" name="直線單箭頭接點 8"/>
          <p:cNvCxnSpPr/>
          <p:nvPr/>
        </p:nvCxnSpPr>
        <p:spPr>
          <a:xfrm>
            <a:off x="2138260" y="2783173"/>
            <a:ext cx="33480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字方塊 11"/>
          <p:cNvSpPr txBox="1"/>
          <p:nvPr/>
        </p:nvSpPr>
        <p:spPr>
          <a:xfrm>
            <a:off x="229471" y="3536473"/>
            <a:ext cx="21251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We can tune z to edit image x</a:t>
            </a:r>
            <a:endParaRPr lang="zh-TW" altLang="en-US" sz="2400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229471" y="4449262"/>
            <a:ext cx="23375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How to modify a specific attribute? 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12924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7" grpId="0" animBg="1"/>
      <p:bldP spid="10" grpId="0"/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GAN+Autoencoder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>
            <a:normAutofit/>
          </a:bodyPr>
          <a:lstStyle/>
          <a:p>
            <a:r>
              <a:rPr lang="en-US" altLang="zh-TW" sz="2400" dirty="0"/>
              <a:t>We have a generator (input z, output x)</a:t>
            </a:r>
          </a:p>
          <a:p>
            <a:r>
              <a:rPr lang="en-US" altLang="zh-TW" sz="2400" dirty="0"/>
              <a:t>However, given x, how can we find z?</a:t>
            </a:r>
          </a:p>
          <a:p>
            <a:pPr lvl="1"/>
            <a:r>
              <a:rPr lang="en-US" altLang="zh-TW" dirty="0"/>
              <a:t>Learn an encoder (input x, output z)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5724622" y="4147072"/>
            <a:ext cx="1539240" cy="96075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Generator</a:t>
            </a:r>
          </a:p>
          <a:p>
            <a:pPr algn="ctr"/>
            <a:r>
              <a:rPr lang="en-US" altLang="zh-TW" sz="2400" dirty="0"/>
              <a:t>(Decoder)</a:t>
            </a:r>
            <a:endParaRPr lang="zh-TW" altLang="en-US" sz="2400" dirty="0"/>
          </a:p>
        </p:txBody>
      </p:sp>
      <p:sp>
        <p:nvSpPr>
          <p:cNvPr id="5" name="矩形 4"/>
          <p:cNvSpPr/>
          <p:nvPr/>
        </p:nvSpPr>
        <p:spPr>
          <a:xfrm>
            <a:off x="3491533" y="4129130"/>
            <a:ext cx="1203960" cy="9607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Encoder</a:t>
            </a:r>
            <a:endParaRPr lang="zh-TW" altLang="en-US" sz="2400" dirty="0"/>
          </a:p>
        </p:txBody>
      </p:sp>
      <p:cxnSp>
        <p:nvCxnSpPr>
          <p:cNvPr id="6" name="直線單箭頭接點 5"/>
          <p:cNvCxnSpPr/>
          <p:nvPr/>
        </p:nvCxnSpPr>
        <p:spPr>
          <a:xfrm>
            <a:off x="5389818" y="4609508"/>
            <a:ext cx="33480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單箭頭接點 6"/>
          <p:cNvCxnSpPr/>
          <p:nvPr/>
        </p:nvCxnSpPr>
        <p:spPr>
          <a:xfrm>
            <a:off x="7263862" y="4627449"/>
            <a:ext cx="33480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字方塊 7"/>
          <p:cNvSpPr txBox="1"/>
          <p:nvPr/>
        </p:nvSpPr>
        <p:spPr>
          <a:xfrm>
            <a:off x="5005031" y="4338682"/>
            <a:ext cx="424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z</a:t>
            </a:r>
            <a:endParaRPr lang="zh-TW" altLang="en-US" sz="24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7529313" y="4378675"/>
            <a:ext cx="424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x</a:t>
            </a:r>
            <a:endParaRPr lang="zh-TW" altLang="en-US" sz="2400" dirty="0"/>
          </a:p>
        </p:txBody>
      </p:sp>
      <p:cxnSp>
        <p:nvCxnSpPr>
          <p:cNvPr id="10" name="直線單箭頭接點 9"/>
          <p:cNvCxnSpPr/>
          <p:nvPr/>
        </p:nvCxnSpPr>
        <p:spPr>
          <a:xfrm>
            <a:off x="3135536" y="4599982"/>
            <a:ext cx="33480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/>
          <p:cNvSpPr txBox="1"/>
          <p:nvPr/>
        </p:nvSpPr>
        <p:spPr>
          <a:xfrm>
            <a:off x="2736235" y="4329156"/>
            <a:ext cx="424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x</a:t>
            </a:r>
            <a:endParaRPr lang="zh-TW" altLang="en-US" sz="2400" dirty="0"/>
          </a:p>
        </p:txBody>
      </p:sp>
      <p:cxnSp>
        <p:nvCxnSpPr>
          <p:cNvPr id="12" name="直線單箭頭接點 11"/>
          <p:cNvCxnSpPr/>
          <p:nvPr/>
        </p:nvCxnSpPr>
        <p:spPr>
          <a:xfrm>
            <a:off x="4710007" y="4594994"/>
            <a:ext cx="33480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/>
          <p:cNvCxnSpPr>
            <a:cxnSpLocks/>
          </p:cNvCxnSpPr>
          <p:nvPr/>
        </p:nvCxnSpPr>
        <p:spPr>
          <a:xfrm flipV="1">
            <a:off x="2957136" y="3738855"/>
            <a:ext cx="4743039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>
            <a:cxnSpLocks/>
          </p:cNvCxnSpPr>
          <p:nvPr/>
        </p:nvCxnSpPr>
        <p:spPr>
          <a:xfrm>
            <a:off x="2957136" y="3738856"/>
            <a:ext cx="0" cy="712416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/>
          <p:cNvCxnSpPr>
            <a:cxnSpLocks/>
          </p:cNvCxnSpPr>
          <p:nvPr/>
        </p:nvCxnSpPr>
        <p:spPr>
          <a:xfrm>
            <a:off x="7741720" y="3752551"/>
            <a:ext cx="0" cy="712419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字方塊 19"/>
          <p:cNvSpPr txBox="1"/>
          <p:nvPr/>
        </p:nvSpPr>
        <p:spPr>
          <a:xfrm>
            <a:off x="3995347" y="3277190"/>
            <a:ext cx="2810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as close as possible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5600761" y="5089445"/>
            <a:ext cx="1663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fixed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3135536" y="5627453"/>
            <a:ext cx="2036479" cy="8599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Discriminator</a:t>
            </a:r>
            <a:endParaRPr lang="zh-TW" altLang="en-US" sz="2400" dirty="0"/>
          </a:p>
        </p:txBody>
      </p:sp>
      <p:sp>
        <p:nvSpPr>
          <p:cNvPr id="23" name="文字方塊 22"/>
          <p:cNvSpPr txBox="1"/>
          <p:nvPr/>
        </p:nvSpPr>
        <p:spPr>
          <a:xfrm>
            <a:off x="2971747" y="5165787"/>
            <a:ext cx="1280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 err="1">
                <a:solidFill>
                  <a:srgbClr val="0000FF"/>
                </a:solidFill>
              </a:rPr>
              <a:t>init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cxnSp>
        <p:nvCxnSpPr>
          <p:cNvPr id="24" name="直線單箭頭接點 23"/>
          <p:cNvCxnSpPr>
            <a:cxnSpLocks/>
          </p:cNvCxnSpPr>
          <p:nvPr/>
        </p:nvCxnSpPr>
        <p:spPr>
          <a:xfrm flipV="1">
            <a:off x="4093513" y="5122529"/>
            <a:ext cx="0" cy="44128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字方塊 15"/>
          <p:cNvSpPr txBox="1"/>
          <p:nvPr/>
        </p:nvSpPr>
        <p:spPr>
          <a:xfrm>
            <a:off x="5557220" y="5902517"/>
            <a:ext cx="2786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i="1" u="sng" dirty="0"/>
              <a:t>Autoencoder</a:t>
            </a:r>
            <a:endParaRPr lang="zh-TW" altLang="en-US" sz="2800" b="1" i="1" u="sng" dirty="0"/>
          </a:p>
        </p:txBody>
      </p:sp>
      <p:sp>
        <p:nvSpPr>
          <p:cNvPr id="25" name="文字方塊 24"/>
          <p:cNvSpPr txBox="1"/>
          <p:nvPr/>
        </p:nvSpPr>
        <p:spPr>
          <a:xfrm>
            <a:off x="292197" y="5165787"/>
            <a:ext cx="3010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different structures?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565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  <p:bldP spid="20" grpId="0"/>
      <p:bldP spid="21" grpId="0"/>
      <p:bldP spid="22" grpId="0" animBg="1"/>
      <p:bldP spid="23" grpId="0"/>
      <p:bldP spid="16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gure 4: Each pair of images shows an image from the dataset and its reconstruction after going through Generative Adversarial Networks E and G. 25 images from the dataset were used. Images were not cherry picked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25" y="2261625"/>
            <a:ext cx="7584822" cy="404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群組 4"/>
          <p:cNvGrpSpPr/>
          <p:nvPr/>
        </p:nvGrpSpPr>
        <p:grpSpPr>
          <a:xfrm>
            <a:off x="1963053" y="178105"/>
            <a:ext cx="5217893" cy="1830636"/>
            <a:chOff x="1907531" y="3277190"/>
            <a:chExt cx="5217893" cy="1830636"/>
          </a:xfrm>
        </p:grpSpPr>
        <p:sp>
          <p:nvSpPr>
            <p:cNvPr id="6" name="矩形 5"/>
            <p:cNvSpPr/>
            <p:nvPr/>
          </p:nvSpPr>
          <p:spPr>
            <a:xfrm>
              <a:off x="4895918" y="4147072"/>
              <a:ext cx="1539240" cy="960754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Generator</a:t>
              </a:r>
            </a:p>
            <a:p>
              <a:pPr algn="ctr"/>
              <a:r>
                <a:rPr lang="en-US" altLang="zh-TW" sz="2400" dirty="0"/>
                <a:t>(Decoder)</a:t>
              </a:r>
              <a:endParaRPr lang="zh-TW" altLang="en-US" sz="2400" dirty="0"/>
            </a:p>
          </p:txBody>
        </p:sp>
        <p:sp>
          <p:nvSpPr>
            <p:cNvPr id="7" name="矩形 6"/>
            <p:cNvSpPr/>
            <p:nvPr/>
          </p:nvSpPr>
          <p:spPr>
            <a:xfrm>
              <a:off x="2662829" y="4129130"/>
              <a:ext cx="1203960" cy="96075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Encoder</a:t>
              </a:r>
              <a:endParaRPr lang="zh-TW" altLang="en-US" sz="2400" dirty="0"/>
            </a:p>
          </p:txBody>
        </p:sp>
        <p:cxnSp>
          <p:nvCxnSpPr>
            <p:cNvPr id="8" name="直線單箭頭接點 7"/>
            <p:cNvCxnSpPr/>
            <p:nvPr/>
          </p:nvCxnSpPr>
          <p:spPr>
            <a:xfrm>
              <a:off x="4561114" y="4609508"/>
              <a:ext cx="334804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單箭頭接點 8"/>
            <p:cNvCxnSpPr/>
            <p:nvPr/>
          </p:nvCxnSpPr>
          <p:spPr>
            <a:xfrm>
              <a:off x="6435158" y="4627449"/>
              <a:ext cx="334804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文字方塊 9"/>
            <p:cNvSpPr txBox="1"/>
            <p:nvPr/>
          </p:nvSpPr>
          <p:spPr>
            <a:xfrm>
              <a:off x="4176327" y="4338682"/>
              <a:ext cx="4248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z</a:t>
              </a:r>
              <a:endParaRPr lang="zh-TW" altLang="en-US" sz="2400" dirty="0"/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6700609" y="4378675"/>
              <a:ext cx="4248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x</a:t>
              </a:r>
              <a:endParaRPr lang="zh-TW" altLang="en-US" sz="2400" dirty="0"/>
            </a:p>
          </p:txBody>
        </p:sp>
        <p:cxnSp>
          <p:nvCxnSpPr>
            <p:cNvPr id="12" name="直線單箭頭接點 11"/>
            <p:cNvCxnSpPr/>
            <p:nvPr/>
          </p:nvCxnSpPr>
          <p:spPr>
            <a:xfrm>
              <a:off x="2306832" y="4599982"/>
              <a:ext cx="334804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文字方塊 12"/>
            <p:cNvSpPr txBox="1"/>
            <p:nvPr/>
          </p:nvSpPr>
          <p:spPr>
            <a:xfrm>
              <a:off x="1907531" y="4329156"/>
              <a:ext cx="4248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x</a:t>
              </a:r>
              <a:endParaRPr lang="zh-TW" altLang="en-US" sz="2400" dirty="0"/>
            </a:p>
          </p:txBody>
        </p:sp>
        <p:cxnSp>
          <p:nvCxnSpPr>
            <p:cNvPr id="14" name="直線單箭頭接點 13"/>
            <p:cNvCxnSpPr/>
            <p:nvPr/>
          </p:nvCxnSpPr>
          <p:spPr>
            <a:xfrm>
              <a:off x="3881303" y="4594994"/>
              <a:ext cx="334804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接點 14"/>
            <p:cNvCxnSpPr>
              <a:cxnSpLocks/>
            </p:cNvCxnSpPr>
            <p:nvPr/>
          </p:nvCxnSpPr>
          <p:spPr>
            <a:xfrm flipV="1">
              <a:off x="2128432" y="3738855"/>
              <a:ext cx="4743039" cy="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接點 15"/>
            <p:cNvCxnSpPr>
              <a:cxnSpLocks/>
            </p:cNvCxnSpPr>
            <p:nvPr/>
          </p:nvCxnSpPr>
          <p:spPr>
            <a:xfrm>
              <a:off x="2128432" y="3738856"/>
              <a:ext cx="0" cy="712416"/>
            </a:xfrm>
            <a:prstGeom prst="line">
              <a:avLst/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接點 16"/>
            <p:cNvCxnSpPr>
              <a:cxnSpLocks/>
            </p:cNvCxnSpPr>
            <p:nvPr/>
          </p:nvCxnSpPr>
          <p:spPr>
            <a:xfrm>
              <a:off x="6913016" y="3752551"/>
              <a:ext cx="0" cy="712419"/>
            </a:xfrm>
            <a:prstGeom prst="line">
              <a:avLst/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文字方塊 17"/>
            <p:cNvSpPr txBox="1"/>
            <p:nvPr/>
          </p:nvSpPr>
          <p:spPr>
            <a:xfrm>
              <a:off x="3166643" y="3277190"/>
              <a:ext cx="28109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>
                  <a:solidFill>
                    <a:srgbClr val="FF0000"/>
                  </a:solidFill>
                </a:rPr>
                <a:t>as close as possible</a:t>
              </a:r>
              <a:endParaRPr lang="zh-TW" altLang="en-US" sz="24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404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Attribute Representation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1619" y="1343250"/>
            <a:ext cx="7138589" cy="28051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779480" y="4539865"/>
                <a:ext cx="91332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𝑚𝑎𝑙𝑒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480" y="4539865"/>
                <a:ext cx="913327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2112980" y="4542127"/>
                <a:ext cx="34945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2980" y="4542127"/>
                <a:ext cx="349455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2580369" y="4303880"/>
                <a:ext cx="2508828" cy="10455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sz="28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zh-TW" altLang="en-US" sz="2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𝑚𝑎𝑙𝑒</m:t>
                          </m:r>
                        </m:sub>
                        <m:sup/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𝐸𝑛</m:t>
                          </m:r>
                          <m:d>
                            <m:dPr>
                              <m:ctrlP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0369" y="4303880"/>
                <a:ext cx="2508828" cy="10455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5150914" y="4303880"/>
                <a:ext cx="3085332" cy="10801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sz="28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zh-TW" altLang="en-US" sz="2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altLang="zh-TW" sz="28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m:rPr>
                              <m:brk m:alnAt="7"/>
                            </m:rPr>
                            <a:rPr lang="en-US" altLang="zh-TW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∉</m:t>
                          </m:r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𝑚𝑎𝑙𝑒</m:t>
                          </m:r>
                        </m:sub>
                        <m:sup/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𝐸𝑛</m:t>
                          </m:r>
                          <m:d>
                            <m:dPr>
                              <m:ctrlP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0914" y="4303880"/>
                <a:ext cx="3085332" cy="108010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矩形 8"/>
          <p:cNvSpPr/>
          <p:nvPr/>
        </p:nvSpPr>
        <p:spPr>
          <a:xfrm>
            <a:off x="901154" y="5453774"/>
            <a:ext cx="1189801" cy="107370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Female</a:t>
            </a:r>
          </a:p>
          <a:p>
            <a:pPr algn="ctr"/>
            <a:r>
              <a:rPr lang="en-US" altLang="zh-TW" sz="2400" dirty="0"/>
              <a:t>image</a:t>
            </a:r>
            <a:endParaRPr lang="zh-TW" altLang="en-US" sz="2400" dirty="0"/>
          </a:p>
        </p:txBody>
      </p:sp>
      <p:sp>
        <p:nvSpPr>
          <p:cNvPr id="10" name="矩形 9"/>
          <p:cNvSpPr/>
          <p:nvPr/>
        </p:nvSpPr>
        <p:spPr>
          <a:xfrm>
            <a:off x="7272534" y="5480507"/>
            <a:ext cx="1189801" cy="107370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male</a:t>
            </a:r>
          </a:p>
          <a:p>
            <a:pPr algn="ctr"/>
            <a:r>
              <a:rPr lang="en-US" altLang="zh-TW" sz="2400" dirty="0"/>
              <a:t>image</a:t>
            </a:r>
            <a:endParaRPr lang="zh-TW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3041840" y="5832695"/>
                <a:ext cx="260693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 smtClean="0">
                          <a:latin typeface="Cambria Math" panose="02040503050406030204" pitchFamily="18" charset="0"/>
                        </a:rPr>
                        <m:t>𝐸𝑛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𝑚𝑎𝑙𝑒</m:t>
                          </m:r>
                        </m:sub>
                      </m:sSub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1840" y="5832695"/>
                <a:ext cx="2606931" cy="369332"/>
              </a:xfrm>
              <a:prstGeom prst="rect">
                <a:avLst/>
              </a:prstGeom>
              <a:blipFill>
                <a:blip r:embed="rId8"/>
                <a:stretch>
                  <a:fillRect l="-2336" b="-1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2186482" y="5805962"/>
                <a:ext cx="24173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6482" y="5805962"/>
                <a:ext cx="241733" cy="369332"/>
              </a:xfrm>
              <a:prstGeom prst="rect">
                <a:avLst/>
              </a:prstGeom>
              <a:blipFill>
                <a:blip r:embed="rId9"/>
                <a:stretch>
                  <a:fillRect l="-17949" r="-1538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6138185" y="5832695"/>
                <a:ext cx="113434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 smtClean="0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𝑒𝑛</m:t>
                      </m:r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8185" y="5832695"/>
                <a:ext cx="1134349" cy="369332"/>
              </a:xfrm>
              <a:prstGeom prst="rect">
                <a:avLst/>
              </a:prstGeom>
              <a:blipFill>
                <a:blip r:embed="rId10"/>
                <a:stretch>
                  <a:fillRect l="-5376" b="-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箭號: 向右 13"/>
          <p:cNvSpPr/>
          <p:nvPr/>
        </p:nvSpPr>
        <p:spPr>
          <a:xfrm>
            <a:off x="2580369" y="5888090"/>
            <a:ext cx="337260" cy="25854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箭號: 向右 14"/>
          <p:cNvSpPr/>
          <p:nvPr/>
        </p:nvSpPr>
        <p:spPr>
          <a:xfrm>
            <a:off x="5689732" y="5888090"/>
            <a:ext cx="337260" cy="25854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/>
          <p:cNvSpPr/>
          <p:nvPr/>
        </p:nvSpPr>
        <p:spPr>
          <a:xfrm>
            <a:off x="499841" y="2650771"/>
            <a:ext cx="12105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 err="1"/>
              <a:t>CelebA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27352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 animBg="1"/>
      <p:bldP spid="10" grpId="0" animBg="1"/>
      <p:bldP spid="11" grpId="0"/>
      <p:bldP spid="12" grpId="0"/>
      <p:bldP spid="13" grpId="0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Find the Attributes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6" y="2529937"/>
            <a:ext cx="4499342" cy="362016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0686" y="2529937"/>
            <a:ext cx="3943350" cy="35780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4714880" y="1619251"/>
                <a:ext cx="26103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4880" y="1619251"/>
                <a:ext cx="261032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5019452" y="1500368"/>
                <a:ext cx="1017216" cy="80752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𝑚𝑎𝑙𝑒</m:t>
                              </m:r>
                            </m:sub>
                          </m:sSub>
                        </m:num>
                        <m:den>
                          <m:d>
                            <m:dPr>
                              <m:begChr m:val="‖"/>
                              <m:endChr m:val="‖"/>
                              <m:ctrlPr>
                                <a:rPr lang="en-US" altLang="zh-TW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𝑚𝑎𝑙𝑒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9452" y="1500368"/>
                <a:ext cx="1017216" cy="807529"/>
              </a:xfrm>
              <a:prstGeom prst="rect">
                <a:avLst/>
              </a:prstGeom>
              <a:blipFill>
                <a:blip r:embed="rId5"/>
                <a:stretch>
                  <a:fillRect r="-3592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6369011" y="1654970"/>
                <a:ext cx="1238858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=0.76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9011" y="1654970"/>
                <a:ext cx="1238858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直線單箭頭接點 9"/>
          <p:cNvCxnSpPr>
            <a:endCxn id="6" idx="2"/>
          </p:cNvCxnSpPr>
          <p:nvPr/>
        </p:nvCxnSpPr>
        <p:spPr>
          <a:xfrm flipH="1" flipV="1">
            <a:off x="4845396" y="2050138"/>
            <a:ext cx="411188" cy="864512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5916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1094</TotalTime>
  <Words>1503</Words>
  <Application>Microsoft Office PowerPoint</Application>
  <PresentationFormat>如螢幕大小 (4:3)</PresentationFormat>
  <Paragraphs>401</Paragraphs>
  <Slides>42</Slides>
  <Notes>10</Notes>
  <HiddenSlides>0</HiddenSlides>
  <MMClips>3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42</vt:i4>
      </vt:variant>
    </vt:vector>
  </HeadingPairs>
  <TitlesOfParts>
    <vt:vector size="51" baseType="lpstr">
      <vt:lpstr>Lucida Grande</vt:lpstr>
      <vt:lpstr>新細明體</vt:lpstr>
      <vt:lpstr>Arial</vt:lpstr>
      <vt:lpstr>Calibri</vt:lpstr>
      <vt:lpstr>Calibri Light</vt:lpstr>
      <vt:lpstr>Cambria Math</vt:lpstr>
      <vt:lpstr>Georgia</vt:lpstr>
      <vt:lpstr>Wingdings</vt:lpstr>
      <vt:lpstr>Office 佈景主題</vt:lpstr>
      <vt:lpstr>GAN and Feature Representation</vt:lpstr>
      <vt:lpstr>Outline</vt:lpstr>
      <vt:lpstr>GAN + Autoencoder</vt:lpstr>
      <vt:lpstr>Photo Editing</vt:lpstr>
      <vt:lpstr>PowerPoint 簡報</vt:lpstr>
      <vt:lpstr>GAN+Autoencoder</vt:lpstr>
      <vt:lpstr>PowerPoint 簡報</vt:lpstr>
      <vt:lpstr>Attribute Representation</vt:lpstr>
      <vt:lpstr>Find the Attributes</vt:lpstr>
      <vt:lpstr>PowerPoint 簡報</vt:lpstr>
      <vt:lpstr>Basic Idea</vt:lpstr>
      <vt:lpstr>Back to z</vt:lpstr>
      <vt:lpstr>Back to z - Results</vt:lpstr>
      <vt:lpstr>Editing Photos</vt:lpstr>
      <vt:lpstr>Editing Photos - Results</vt:lpstr>
      <vt:lpstr>Final System</vt:lpstr>
      <vt:lpstr>PowerPoint 簡報</vt:lpstr>
      <vt:lpstr>VAE-GAN</vt:lpstr>
      <vt:lpstr>PowerPoint 簡報</vt:lpstr>
      <vt:lpstr>VAE+GAN - Sample</vt:lpstr>
      <vt:lpstr>VAE+GAN - Reconstruction</vt:lpstr>
      <vt:lpstr>InfoGAN</vt:lpstr>
      <vt:lpstr>What is InfoGAN?</vt:lpstr>
      <vt:lpstr>Motivation</vt:lpstr>
      <vt:lpstr>PowerPoint 簡報</vt:lpstr>
      <vt:lpstr>PowerPoint 簡報</vt:lpstr>
      <vt:lpstr>PowerPoint 簡報</vt:lpstr>
      <vt:lpstr>PowerPoint 簡報</vt:lpstr>
      <vt:lpstr>BiGAN</vt:lpstr>
      <vt:lpstr>BiGAN</vt:lpstr>
      <vt:lpstr>Algorithm</vt:lpstr>
      <vt:lpstr>PowerPoint 簡報</vt:lpstr>
      <vt:lpstr>BiGAN</vt:lpstr>
      <vt:lpstr>PowerPoint 簡報</vt:lpstr>
      <vt:lpstr>PowerPoint 簡報</vt:lpstr>
      <vt:lpstr>Concluding Remarks</vt:lpstr>
      <vt:lpstr>Next Time: Energy-based GAN</vt:lpstr>
      <vt:lpstr>Original Idea</vt:lpstr>
      <vt:lpstr>Original Idea</vt:lpstr>
      <vt:lpstr>Energy-based Model</vt:lpstr>
      <vt:lpstr>Energy-based GAN</vt:lpstr>
      <vt:lpstr>Energy-based Model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Feature</dc:title>
  <dc:creator>Hung-yi Lee</dc:creator>
  <cp:lastModifiedBy>Hung-yi Lee</cp:lastModifiedBy>
  <cp:revision>134</cp:revision>
  <dcterms:created xsi:type="dcterms:W3CDTF">2017-05-11T02:02:32Z</dcterms:created>
  <dcterms:modified xsi:type="dcterms:W3CDTF">2017-05-12T05:33:00Z</dcterms:modified>
</cp:coreProperties>
</file>